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7" r:id="rId29"/>
    <p:sldId id="289" r:id="rId30"/>
    <p:sldId id="290" r:id="rId31"/>
    <p:sldId id="291" r:id="rId32"/>
    <p:sldId id="292" r:id="rId33"/>
    <p:sldId id="293" r:id="rId34"/>
    <p:sldId id="302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270" r:id="rId44"/>
    <p:sldId id="271" r:id="rId45"/>
    <p:sldId id="272" r:id="rId46"/>
    <p:sldId id="273" r:id="rId47"/>
    <p:sldId id="275" r:id="rId48"/>
    <p:sldId id="274" r:id="rId49"/>
    <p:sldId id="267" r:id="rId50"/>
    <p:sldId id="269" r:id="rId5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A961A1D-87BD-425F-BA29-84CEE364646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</p14:sldIdLst>
        </p14:section>
        <p14:section name="Firebase_HTTP" id="{0B96D928-F861-4225-90FC-B8F3134F7F2F}">
          <p14:sldIdLst>
            <p14:sldId id="276"/>
            <p14:sldId id="277"/>
            <p14:sldId id="278"/>
            <p14:sldId id="279"/>
            <p14:sldId id="280"/>
          </p14:sldIdLst>
        </p14:section>
        <p14:section name="App Inventor" id="{33047705-4137-4347-8F61-CC60D2946A43}">
          <p14:sldIdLst>
            <p14:sldId id="281"/>
            <p14:sldId id="282"/>
            <p14:sldId id="283"/>
            <p14:sldId id="284"/>
            <p14:sldId id="285"/>
            <p14:sldId id="286"/>
            <p14:sldId id="288"/>
            <p14:sldId id="287"/>
            <p14:sldId id="289"/>
            <p14:sldId id="290"/>
            <p14:sldId id="291"/>
            <p14:sldId id="292"/>
            <p14:sldId id="293"/>
            <p14:sldId id="302"/>
          </p14:sldIdLst>
        </p14:section>
        <p14:section name="Grafica-App Inventor" id="{A1167199-A0DB-4FE8-ABA2-FF7C2D4A1914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API" id="{354D07B8-C33A-43F5-B6B0-40B06C503786}">
          <p14:sldIdLst>
            <p14:sldId id="270"/>
            <p14:sldId id="271"/>
            <p14:sldId id="272"/>
            <p14:sldId id="273"/>
            <p14:sldId id="275"/>
            <p14:sldId id="274"/>
          </p14:sldIdLst>
        </p14:section>
        <p14:section name="Otro" id="{12DC3F85-924D-4019-AF97-2753725B027A}">
          <p14:sldIdLst>
            <p14:sldId id="267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F2D"/>
    <a:srgbClr val="2D1799"/>
    <a:srgbClr val="B32D5E"/>
    <a:srgbClr val="266643"/>
    <a:srgbClr val="7C5385"/>
    <a:srgbClr val="B18E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F0150-C286-4198-BCEE-F29B90FF8B69}" v="78" dt="2025-06-17T17:58:31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2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97586-B214-4AE1-A31A-1B07862C856B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06F160EA-F9DA-4DFF-B392-C4AA99544FFD}">
      <dgm:prSet phldrT="[Texto]"/>
      <dgm:spPr/>
      <dgm:t>
        <a:bodyPr/>
        <a:lstStyle/>
        <a:p>
          <a:r>
            <a:rPr lang="es-MX"/>
            <a:t>API</a:t>
          </a:r>
        </a:p>
      </dgm:t>
    </dgm:pt>
    <dgm:pt modelId="{BA433E97-EA3D-4DC3-93B0-9A8E83182237}" type="parTrans" cxnId="{E75CC4FF-BDEE-4F25-978A-E4A7690F87D0}">
      <dgm:prSet/>
      <dgm:spPr/>
      <dgm:t>
        <a:bodyPr/>
        <a:lstStyle/>
        <a:p>
          <a:endParaRPr lang="es-MX"/>
        </a:p>
      </dgm:t>
    </dgm:pt>
    <dgm:pt modelId="{AD009BB8-72B0-4D25-AD9E-095211A566A9}" type="sibTrans" cxnId="{E75CC4FF-BDEE-4F25-978A-E4A7690F87D0}">
      <dgm:prSet/>
      <dgm:spPr/>
      <dgm:t>
        <a:bodyPr/>
        <a:lstStyle/>
        <a:p>
          <a:endParaRPr lang="es-MX"/>
        </a:p>
      </dgm:t>
    </dgm:pt>
    <dgm:pt modelId="{FC6716AB-77D7-4785-BD03-4AFEA9F95BF4}">
      <dgm:prSet phldrT="[Texto]"/>
      <dgm:spPr/>
      <dgm:t>
        <a:bodyPr/>
        <a:lstStyle/>
        <a:p>
          <a:r>
            <a:rPr lang="es-MX"/>
            <a:t>Es un conjunto de reglas y funciones que permite que dos programas o dispositivos se comuniquen entre sí.</a:t>
          </a:r>
        </a:p>
      </dgm:t>
    </dgm:pt>
    <dgm:pt modelId="{17964356-F98B-468F-9316-C4751CE4FDBB}" type="parTrans" cxnId="{1EB99822-7E05-4CDD-802C-62D2AD2B29FB}">
      <dgm:prSet/>
      <dgm:spPr/>
      <dgm:t>
        <a:bodyPr/>
        <a:lstStyle/>
        <a:p>
          <a:endParaRPr lang="es-MX"/>
        </a:p>
      </dgm:t>
    </dgm:pt>
    <dgm:pt modelId="{30FB832F-7D16-4BF7-812D-AD7360B56D05}" type="sibTrans" cxnId="{1EB99822-7E05-4CDD-802C-62D2AD2B29FB}">
      <dgm:prSet/>
      <dgm:spPr/>
      <dgm:t>
        <a:bodyPr/>
        <a:lstStyle/>
        <a:p>
          <a:endParaRPr lang="es-MX"/>
        </a:p>
      </dgm:t>
    </dgm:pt>
    <dgm:pt modelId="{11751C57-1C4F-4001-A411-31192D0A6246}">
      <dgm:prSet phldrT="[Texto]"/>
      <dgm:spPr/>
      <dgm:t>
        <a:bodyPr/>
        <a:lstStyle/>
        <a:p>
          <a:r>
            <a:rPr lang="es-MX"/>
            <a:t>HTTP POST</a:t>
          </a:r>
        </a:p>
      </dgm:t>
    </dgm:pt>
    <dgm:pt modelId="{8554CF0D-40C5-497C-8E9D-5BF10F381212}" type="parTrans" cxnId="{A41F1264-F170-440D-A026-CDA0E3186BC2}">
      <dgm:prSet/>
      <dgm:spPr/>
      <dgm:t>
        <a:bodyPr/>
        <a:lstStyle/>
        <a:p>
          <a:endParaRPr lang="es-MX"/>
        </a:p>
      </dgm:t>
    </dgm:pt>
    <dgm:pt modelId="{FD4E72B4-14AB-4AE8-BE67-54AD9401B948}" type="sibTrans" cxnId="{A41F1264-F170-440D-A026-CDA0E3186BC2}">
      <dgm:prSet/>
      <dgm:spPr/>
      <dgm:t>
        <a:bodyPr/>
        <a:lstStyle/>
        <a:p>
          <a:endParaRPr lang="es-MX"/>
        </a:p>
      </dgm:t>
    </dgm:pt>
    <dgm:pt modelId="{7DA93B34-EBA2-4A12-8CAA-E4E4AA865519}">
      <dgm:prSet phldrT="[Texto]"/>
      <dgm:spPr/>
      <dgm:t>
        <a:bodyPr/>
        <a:lstStyle/>
        <a:p>
          <a:r>
            <a:rPr lang="es-MX"/>
            <a:t>HTTP es el protocolo que usa internet para que las computadoras y dispositivos intercambien información.</a:t>
          </a:r>
        </a:p>
      </dgm:t>
    </dgm:pt>
    <dgm:pt modelId="{20B77AE7-7FC2-431B-8239-967390A1B7EF}" type="parTrans" cxnId="{9B10A7CE-E907-4C1B-BEAD-A14D0B31C590}">
      <dgm:prSet/>
      <dgm:spPr/>
      <dgm:t>
        <a:bodyPr/>
        <a:lstStyle/>
        <a:p>
          <a:endParaRPr lang="es-MX"/>
        </a:p>
      </dgm:t>
    </dgm:pt>
    <dgm:pt modelId="{20D5243B-D169-4AC3-958B-E17030C1719F}" type="sibTrans" cxnId="{9B10A7CE-E907-4C1B-BEAD-A14D0B31C590}">
      <dgm:prSet/>
      <dgm:spPr/>
      <dgm:t>
        <a:bodyPr/>
        <a:lstStyle/>
        <a:p>
          <a:endParaRPr lang="es-MX"/>
        </a:p>
      </dgm:t>
    </dgm:pt>
    <dgm:pt modelId="{CF18DEB1-29F1-47A7-9571-2893F703BAF9}">
      <dgm:prSet phldrT="[Texto]"/>
      <dgm:spPr/>
      <dgm:t>
        <a:bodyPr/>
        <a:lstStyle/>
        <a:p>
          <a:r>
            <a:rPr lang="es-MX"/>
            <a:t>POST es un tipo de petición HTTP que se usa para enviar datos a un servidor.</a:t>
          </a:r>
        </a:p>
      </dgm:t>
    </dgm:pt>
    <dgm:pt modelId="{8A4FE62F-A882-435E-8E2B-A08BDCAD9DBD}" type="parTrans" cxnId="{394BB0EC-4753-457A-A222-1E521BC5A664}">
      <dgm:prSet/>
      <dgm:spPr/>
      <dgm:t>
        <a:bodyPr/>
        <a:lstStyle/>
        <a:p>
          <a:endParaRPr lang="es-MX"/>
        </a:p>
      </dgm:t>
    </dgm:pt>
    <dgm:pt modelId="{9FC86CB6-0816-4DDB-B553-D631B6C03D41}" type="sibTrans" cxnId="{394BB0EC-4753-457A-A222-1E521BC5A664}">
      <dgm:prSet/>
      <dgm:spPr/>
      <dgm:t>
        <a:bodyPr/>
        <a:lstStyle/>
        <a:p>
          <a:endParaRPr lang="es-MX"/>
        </a:p>
      </dgm:t>
    </dgm:pt>
    <dgm:pt modelId="{83DAA116-B51F-4EFE-9592-9F105CF7FD64}">
      <dgm:prSet phldrT="[Texto]"/>
      <dgm:spPr/>
      <dgm:t>
        <a:bodyPr/>
        <a:lstStyle/>
        <a:p>
          <a:r>
            <a:rPr lang="es-MX"/>
            <a:t>Método para enviar datos hacia ese punto de contacto.</a:t>
          </a:r>
        </a:p>
      </dgm:t>
    </dgm:pt>
    <dgm:pt modelId="{A72974A0-D16E-4720-8DAF-2216105FF54C}" type="parTrans" cxnId="{95A3AFAE-8D59-4846-9747-8AF8054542D6}">
      <dgm:prSet/>
      <dgm:spPr/>
      <dgm:t>
        <a:bodyPr/>
        <a:lstStyle/>
        <a:p>
          <a:endParaRPr lang="es-MX"/>
        </a:p>
      </dgm:t>
    </dgm:pt>
    <dgm:pt modelId="{0C648481-ADFD-4079-B051-B01FAEA08E27}" type="sibTrans" cxnId="{95A3AFAE-8D59-4846-9747-8AF8054542D6}">
      <dgm:prSet/>
      <dgm:spPr/>
      <dgm:t>
        <a:bodyPr/>
        <a:lstStyle/>
        <a:p>
          <a:endParaRPr lang="es-MX"/>
        </a:p>
      </dgm:t>
    </dgm:pt>
    <dgm:pt modelId="{8004C28D-69B0-4E8C-8162-E2CE081FD21F}">
      <dgm:prSet phldrT="[Texto]"/>
      <dgm:spPr/>
      <dgm:t>
        <a:bodyPr/>
        <a:lstStyle/>
        <a:p>
          <a:r>
            <a:rPr lang="es-MX"/>
            <a:t>Punto de contacto o intermediario donde se envían o reciben datos.</a:t>
          </a:r>
        </a:p>
      </dgm:t>
    </dgm:pt>
    <dgm:pt modelId="{1D4EDAF3-FB8F-4AD4-AD27-01460F26E063}" type="parTrans" cxnId="{849EB569-C4AB-456B-A788-59907AF410A3}">
      <dgm:prSet/>
      <dgm:spPr/>
      <dgm:t>
        <a:bodyPr/>
        <a:lstStyle/>
        <a:p>
          <a:endParaRPr lang="es-MX"/>
        </a:p>
      </dgm:t>
    </dgm:pt>
    <dgm:pt modelId="{EA35710E-E397-46AB-8423-A4098C4ED0FE}" type="sibTrans" cxnId="{849EB569-C4AB-456B-A788-59907AF410A3}">
      <dgm:prSet/>
      <dgm:spPr/>
      <dgm:t>
        <a:bodyPr/>
        <a:lstStyle/>
        <a:p>
          <a:endParaRPr lang="es-MX"/>
        </a:p>
      </dgm:t>
    </dgm:pt>
    <dgm:pt modelId="{326A880E-E3B5-4A97-8B24-54840418E34F}" type="pres">
      <dgm:prSet presAssocID="{7F397586-B214-4AE1-A31A-1B07862C856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6FDE21F-6EC9-43CA-8A23-A109D05AB09B}" type="pres">
      <dgm:prSet presAssocID="{06F160EA-F9DA-4DFF-B392-C4AA99544FFD}" presName="root1" presStyleCnt="0"/>
      <dgm:spPr/>
    </dgm:pt>
    <dgm:pt modelId="{AAFE8120-A703-4C3D-AD71-810AB7189906}" type="pres">
      <dgm:prSet presAssocID="{06F160EA-F9DA-4DFF-B392-C4AA99544FFD}" presName="LevelOneTextNode" presStyleLbl="node0" presStyleIdx="0" presStyleCnt="2">
        <dgm:presLayoutVars>
          <dgm:chPref val="3"/>
        </dgm:presLayoutVars>
      </dgm:prSet>
      <dgm:spPr/>
    </dgm:pt>
    <dgm:pt modelId="{3DE79BDA-0F5B-4608-AE19-C1B294B93818}" type="pres">
      <dgm:prSet presAssocID="{06F160EA-F9DA-4DFF-B392-C4AA99544FFD}" presName="level2hierChild" presStyleCnt="0"/>
      <dgm:spPr/>
    </dgm:pt>
    <dgm:pt modelId="{305BDAA5-EACE-4FD9-8A4D-B9061D6EE627}" type="pres">
      <dgm:prSet presAssocID="{17964356-F98B-468F-9316-C4751CE4FDBB}" presName="conn2-1" presStyleLbl="parChTrans1D2" presStyleIdx="0" presStyleCnt="3"/>
      <dgm:spPr/>
    </dgm:pt>
    <dgm:pt modelId="{486A6961-A064-46A1-944E-8DD7E86C2FDB}" type="pres">
      <dgm:prSet presAssocID="{17964356-F98B-468F-9316-C4751CE4FDBB}" presName="connTx" presStyleLbl="parChTrans1D2" presStyleIdx="0" presStyleCnt="3"/>
      <dgm:spPr/>
    </dgm:pt>
    <dgm:pt modelId="{2653CDE2-7A1C-433E-98D2-0E9D645002FD}" type="pres">
      <dgm:prSet presAssocID="{FC6716AB-77D7-4785-BD03-4AFEA9F95BF4}" presName="root2" presStyleCnt="0"/>
      <dgm:spPr/>
    </dgm:pt>
    <dgm:pt modelId="{2C366647-58E1-4B6E-AA8E-8BB620EF7550}" type="pres">
      <dgm:prSet presAssocID="{FC6716AB-77D7-4785-BD03-4AFEA9F95BF4}" presName="LevelTwoTextNode" presStyleLbl="node2" presStyleIdx="0" presStyleCnt="3">
        <dgm:presLayoutVars>
          <dgm:chPref val="3"/>
        </dgm:presLayoutVars>
      </dgm:prSet>
      <dgm:spPr/>
    </dgm:pt>
    <dgm:pt modelId="{BEBEBCBF-F6EE-4117-AF8E-37EA59F72995}" type="pres">
      <dgm:prSet presAssocID="{FC6716AB-77D7-4785-BD03-4AFEA9F95BF4}" presName="level3hierChild" presStyleCnt="0"/>
      <dgm:spPr/>
    </dgm:pt>
    <dgm:pt modelId="{500E34AC-39A4-4B44-BBAD-3D7EB5342757}" type="pres">
      <dgm:prSet presAssocID="{1D4EDAF3-FB8F-4AD4-AD27-01460F26E063}" presName="conn2-1" presStyleLbl="parChTrans1D3" presStyleIdx="0" presStyleCnt="2"/>
      <dgm:spPr/>
    </dgm:pt>
    <dgm:pt modelId="{58A15D9B-B741-47F7-B5D8-AD59E59C24AC}" type="pres">
      <dgm:prSet presAssocID="{1D4EDAF3-FB8F-4AD4-AD27-01460F26E063}" presName="connTx" presStyleLbl="parChTrans1D3" presStyleIdx="0" presStyleCnt="2"/>
      <dgm:spPr/>
    </dgm:pt>
    <dgm:pt modelId="{5EC2144D-1498-49A0-A943-6D6E9943FF68}" type="pres">
      <dgm:prSet presAssocID="{8004C28D-69B0-4E8C-8162-E2CE081FD21F}" presName="root2" presStyleCnt="0"/>
      <dgm:spPr/>
    </dgm:pt>
    <dgm:pt modelId="{704F2A71-62B3-41F8-9677-CE8D5E20E6A6}" type="pres">
      <dgm:prSet presAssocID="{8004C28D-69B0-4E8C-8162-E2CE081FD21F}" presName="LevelTwoTextNode" presStyleLbl="node3" presStyleIdx="0" presStyleCnt="2">
        <dgm:presLayoutVars>
          <dgm:chPref val="3"/>
        </dgm:presLayoutVars>
      </dgm:prSet>
      <dgm:spPr/>
    </dgm:pt>
    <dgm:pt modelId="{7850BEDD-540F-4607-AFE7-ED8F216553C8}" type="pres">
      <dgm:prSet presAssocID="{8004C28D-69B0-4E8C-8162-E2CE081FD21F}" presName="level3hierChild" presStyleCnt="0"/>
      <dgm:spPr/>
    </dgm:pt>
    <dgm:pt modelId="{9B427310-61E1-42C8-8B01-858C7743B4CB}" type="pres">
      <dgm:prSet presAssocID="{11751C57-1C4F-4001-A411-31192D0A6246}" presName="root1" presStyleCnt="0"/>
      <dgm:spPr/>
    </dgm:pt>
    <dgm:pt modelId="{20854449-3D60-43D0-80C4-96898482CAC1}" type="pres">
      <dgm:prSet presAssocID="{11751C57-1C4F-4001-A411-31192D0A6246}" presName="LevelOneTextNode" presStyleLbl="node0" presStyleIdx="1" presStyleCnt="2">
        <dgm:presLayoutVars>
          <dgm:chPref val="3"/>
        </dgm:presLayoutVars>
      </dgm:prSet>
      <dgm:spPr/>
    </dgm:pt>
    <dgm:pt modelId="{1795630B-C921-409F-BB09-1399032EEF1D}" type="pres">
      <dgm:prSet presAssocID="{11751C57-1C4F-4001-A411-31192D0A6246}" presName="level2hierChild" presStyleCnt="0"/>
      <dgm:spPr/>
    </dgm:pt>
    <dgm:pt modelId="{DC06D941-D27B-417C-9AA4-19FDD6A021C6}" type="pres">
      <dgm:prSet presAssocID="{20B77AE7-7FC2-431B-8239-967390A1B7EF}" presName="conn2-1" presStyleLbl="parChTrans1D2" presStyleIdx="1" presStyleCnt="3"/>
      <dgm:spPr/>
    </dgm:pt>
    <dgm:pt modelId="{D38F79D3-32CB-405D-B063-A1CF415E8566}" type="pres">
      <dgm:prSet presAssocID="{20B77AE7-7FC2-431B-8239-967390A1B7EF}" presName="connTx" presStyleLbl="parChTrans1D2" presStyleIdx="1" presStyleCnt="3"/>
      <dgm:spPr/>
    </dgm:pt>
    <dgm:pt modelId="{FF64D5EC-7544-4A3E-B38D-27A48CEE6CAF}" type="pres">
      <dgm:prSet presAssocID="{7DA93B34-EBA2-4A12-8CAA-E4E4AA865519}" presName="root2" presStyleCnt="0"/>
      <dgm:spPr/>
    </dgm:pt>
    <dgm:pt modelId="{792EDE55-769C-42A8-BC31-10D7FC3B2472}" type="pres">
      <dgm:prSet presAssocID="{7DA93B34-EBA2-4A12-8CAA-E4E4AA865519}" presName="LevelTwoTextNode" presStyleLbl="node2" presStyleIdx="1" presStyleCnt="3">
        <dgm:presLayoutVars>
          <dgm:chPref val="3"/>
        </dgm:presLayoutVars>
      </dgm:prSet>
      <dgm:spPr/>
    </dgm:pt>
    <dgm:pt modelId="{72D311EA-0A70-429D-A412-4375B59E98FE}" type="pres">
      <dgm:prSet presAssocID="{7DA93B34-EBA2-4A12-8CAA-E4E4AA865519}" presName="level3hierChild" presStyleCnt="0"/>
      <dgm:spPr/>
    </dgm:pt>
    <dgm:pt modelId="{2FB13520-C988-4BDC-9B19-2F89D148B5C2}" type="pres">
      <dgm:prSet presAssocID="{8A4FE62F-A882-435E-8E2B-A08BDCAD9DBD}" presName="conn2-1" presStyleLbl="parChTrans1D2" presStyleIdx="2" presStyleCnt="3"/>
      <dgm:spPr/>
    </dgm:pt>
    <dgm:pt modelId="{51D06342-448D-44C1-8598-EE534C696770}" type="pres">
      <dgm:prSet presAssocID="{8A4FE62F-A882-435E-8E2B-A08BDCAD9DBD}" presName="connTx" presStyleLbl="parChTrans1D2" presStyleIdx="2" presStyleCnt="3"/>
      <dgm:spPr/>
    </dgm:pt>
    <dgm:pt modelId="{B5A9DF3D-3421-49EB-849C-02A7B607FD87}" type="pres">
      <dgm:prSet presAssocID="{CF18DEB1-29F1-47A7-9571-2893F703BAF9}" presName="root2" presStyleCnt="0"/>
      <dgm:spPr/>
    </dgm:pt>
    <dgm:pt modelId="{E1E28FE3-23EA-4347-8ACD-F178C8601744}" type="pres">
      <dgm:prSet presAssocID="{CF18DEB1-29F1-47A7-9571-2893F703BAF9}" presName="LevelTwoTextNode" presStyleLbl="node2" presStyleIdx="2" presStyleCnt="3">
        <dgm:presLayoutVars>
          <dgm:chPref val="3"/>
        </dgm:presLayoutVars>
      </dgm:prSet>
      <dgm:spPr/>
    </dgm:pt>
    <dgm:pt modelId="{C177A872-34EF-4A0D-9DBE-309B2D688A61}" type="pres">
      <dgm:prSet presAssocID="{CF18DEB1-29F1-47A7-9571-2893F703BAF9}" presName="level3hierChild" presStyleCnt="0"/>
      <dgm:spPr/>
    </dgm:pt>
    <dgm:pt modelId="{C69B0A11-A602-4A4F-9B03-9BC1974AE15D}" type="pres">
      <dgm:prSet presAssocID="{A72974A0-D16E-4720-8DAF-2216105FF54C}" presName="conn2-1" presStyleLbl="parChTrans1D3" presStyleIdx="1" presStyleCnt="2"/>
      <dgm:spPr/>
    </dgm:pt>
    <dgm:pt modelId="{D4521D4D-0D6D-4718-A70E-5A726D05B58C}" type="pres">
      <dgm:prSet presAssocID="{A72974A0-D16E-4720-8DAF-2216105FF54C}" presName="connTx" presStyleLbl="parChTrans1D3" presStyleIdx="1" presStyleCnt="2"/>
      <dgm:spPr/>
    </dgm:pt>
    <dgm:pt modelId="{19860A26-229A-4A72-BD4B-35484A53B088}" type="pres">
      <dgm:prSet presAssocID="{83DAA116-B51F-4EFE-9592-9F105CF7FD64}" presName="root2" presStyleCnt="0"/>
      <dgm:spPr/>
    </dgm:pt>
    <dgm:pt modelId="{67E61505-10FB-4C57-A455-C57FC7678D1D}" type="pres">
      <dgm:prSet presAssocID="{83DAA116-B51F-4EFE-9592-9F105CF7FD64}" presName="LevelTwoTextNode" presStyleLbl="node3" presStyleIdx="1" presStyleCnt="2">
        <dgm:presLayoutVars>
          <dgm:chPref val="3"/>
        </dgm:presLayoutVars>
      </dgm:prSet>
      <dgm:spPr/>
    </dgm:pt>
    <dgm:pt modelId="{616DA29C-B253-4C49-82D4-A59162C0671F}" type="pres">
      <dgm:prSet presAssocID="{83DAA116-B51F-4EFE-9592-9F105CF7FD64}" presName="level3hierChild" presStyleCnt="0"/>
      <dgm:spPr/>
    </dgm:pt>
  </dgm:ptLst>
  <dgm:cxnLst>
    <dgm:cxn modelId="{166E730D-7B85-4B91-9522-BC358E7A1EB6}" type="presOf" srcId="{8A4FE62F-A882-435E-8E2B-A08BDCAD9DBD}" destId="{2FB13520-C988-4BDC-9B19-2F89D148B5C2}" srcOrd="0" destOrd="0" presId="urn:microsoft.com/office/officeart/2005/8/layout/hierarchy2"/>
    <dgm:cxn modelId="{ED88750F-BB4F-410E-9D6A-641B4C4AEDA9}" type="presOf" srcId="{06F160EA-F9DA-4DFF-B392-C4AA99544FFD}" destId="{AAFE8120-A703-4C3D-AD71-810AB7189906}" srcOrd="0" destOrd="0" presId="urn:microsoft.com/office/officeart/2005/8/layout/hierarchy2"/>
    <dgm:cxn modelId="{0161BF11-5B58-4247-B6CB-E10CD70DB95E}" type="presOf" srcId="{A72974A0-D16E-4720-8DAF-2216105FF54C}" destId="{D4521D4D-0D6D-4718-A70E-5A726D05B58C}" srcOrd="1" destOrd="0" presId="urn:microsoft.com/office/officeart/2005/8/layout/hierarchy2"/>
    <dgm:cxn modelId="{23807520-C369-4C7A-A562-51289527CBED}" type="presOf" srcId="{7DA93B34-EBA2-4A12-8CAA-E4E4AA865519}" destId="{792EDE55-769C-42A8-BC31-10D7FC3B2472}" srcOrd="0" destOrd="0" presId="urn:microsoft.com/office/officeart/2005/8/layout/hierarchy2"/>
    <dgm:cxn modelId="{1EB99822-7E05-4CDD-802C-62D2AD2B29FB}" srcId="{06F160EA-F9DA-4DFF-B392-C4AA99544FFD}" destId="{FC6716AB-77D7-4785-BD03-4AFEA9F95BF4}" srcOrd="0" destOrd="0" parTransId="{17964356-F98B-468F-9316-C4751CE4FDBB}" sibTransId="{30FB832F-7D16-4BF7-812D-AD7360B56D05}"/>
    <dgm:cxn modelId="{74A5E928-94A6-42D2-9760-4EE6007596F8}" type="presOf" srcId="{A72974A0-D16E-4720-8DAF-2216105FF54C}" destId="{C69B0A11-A602-4A4F-9B03-9BC1974AE15D}" srcOrd="0" destOrd="0" presId="urn:microsoft.com/office/officeart/2005/8/layout/hierarchy2"/>
    <dgm:cxn modelId="{E74D3629-8AE8-44DD-93B4-1B07EE806909}" type="presOf" srcId="{17964356-F98B-468F-9316-C4751CE4FDBB}" destId="{486A6961-A064-46A1-944E-8DD7E86C2FDB}" srcOrd="1" destOrd="0" presId="urn:microsoft.com/office/officeart/2005/8/layout/hierarchy2"/>
    <dgm:cxn modelId="{A41F1264-F170-440D-A026-CDA0E3186BC2}" srcId="{7F397586-B214-4AE1-A31A-1B07862C856B}" destId="{11751C57-1C4F-4001-A411-31192D0A6246}" srcOrd="1" destOrd="0" parTransId="{8554CF0D-40C5-497C-8E9D-5BF10F381212}" sibTransId="{FD4E72B4-14AB-4AE8-BE67-54AD9401B948}"/>
    <dgm:cxn modelId="{849EB569-C4AB-456B-A788-59907AF410A3}" srcId="{FC6716AB-77D7-4785-BD03-4AFEA9F95BF4}" destId="{8004C28D-69B0-4E8C-8162-E2CE081FD21F}" srcOrd="0" destOrd="0" parTransId="{1D4EDAF3-FB8F-4AD4-AD27-01460F26E063}" sibTransId="{EA35710E-E397-46AB-8423-A4098C4ED0FE}"/>
    <dgm:cxn modelId="{D2433A6B-0CEC-468C-B741-B4FB8087CDFB}" type="presOf" srcId="{8A4FE62F-A882-435E-8E2B-A08BDCAD9DBD}" destId="{51D06342-448D-44C1-8598-EE534C696770}" srcOrd="1" destOrd="0" presId="urn:microsoft.com/office/officeart/2005/8/layout/hierarchy2"/>
    <dgm:cxn modelId="{023AC57C-2173-4E08-910B-A1ABD986D5B5}" type="presOf" srcId="{CF18DEB1-29F1-47A7-9571-2893F703BAF9}" destId="{E1E28FE3-23EA-4347-8ACD-F178C8601744}" srcOrd="0" destOrd="0" presId="urn:microsoft.com/office/officeart/2005/8/layout/hierarchy2"/>
    <dgm:cxn modelId="{61D02880-9291-4D0D-9410-93A3E76CABEA}" type="presOf" srcId="{1D4EDAF3-FB8F-4AD4-AD27-01460F26E063}" destId="{500E34AC-39A4-4B44-BBAD-3D7EB5342757}" srcOrd="0" destOrd="0" presId="urn:microsoft.com/office/officeart/2005/8/layout/hierarchy2"/>
    <dgm:cxn modelId="{60BF5193-3E77-4644-B077-596AF21A1934}" type="presOf" srcId="{FC6716AB-77D7-4785-BD03-4AFEA9F95BF4}" destId="{2C366647-58E1-4B6E-AA8E-8BB620EF7550}" srcOrd="0" destOrd="0" presId="urn:microsoft.com/office/officeart/2005/8/layout/hierarchy2"/>
    <dgm:cxn modelId="{6AD82AAC-F063-4322-9E68-90BD36F4D8D2}" type="presOf" srcId="{20B77AE7-7FC2-431B-8239-967390A1B7EF}" destId="{D38F79D3-32CB-405D-B063-A1CF415E8566}" srcOrd="1" destOrd="0" presId="urn:microsoft.com/office/officeart/2005/8/layout/hierarchy2"/>
    <dgm:cxn modelId="{95A3AFAE-8D59-4846-9747-8AF8054542D6}" srcId="{CF18DEB1-29F1-47A7-9571-2893F703BAF9}" destId="{83DAA116-B51F-4EFE-9592-9F105CF7FD64}" srcOrd="0" destOrd="0" parTransId="{A72974A0-D16E-4720-8DAF-2216105FF54C}" sibTransId="{0C648481-ADFD-4079-B051-B01FAEA08E27}"/>
    <dgm:cxn modelId="{996D60C5-667A-4ACD-9028-AEF14D5F5E08}" type="presOf" srcId="{11751C57-1C4F-4001-A411-31192D0A6246}" destId="{20854449-3D60-43D0-80C4-96898482CAC1}" srcOrd="0" destOrd="0" presId="urn:microsoft.com/office/officeart/2005/8/layout/hierarchy2"/>
    <dgm:cxn modelId="{37F24DC8-2E04-4DA5-9905-3897B0D2966C}" type="presOf" srcId="{17964356-F98B-468F-9316-C4751CE4FDBB}" destId="{305BDAA5-EACE-4FD9-8A4D-B9061D6EE627}" srcOrd="0" destOrd="0" presId="urn:microsoft.com/office/officeart/2005/8/layout/hierarchy2"/>
    <dgm:cxn modelId="{9B10A7CE-E907-4C1B-BEAD-A14D0B31C590}" srcId="{11751C57-1C4F-4001-A411-31192D0A6246}" destId="{7DA93B34-EBA2-4A12-8CAA-E4E4AA865519}" srcOrd="0" destOrd="0" parTransId="{20B77AE7-7FC2-431B-8239-967390A1B7EF}" sibTransId="{20D5243B-D169-4AC3-958B-E17030C1719F}"/>
    <dgm:cxn modelId="{7A945ADB-802A-43A1-8C52-1457BC3A873C}" type="presOf" srcId="{7F397586-B214-4AE1-A31A-1B07862C856B}" destId="{326A880E-E3B5-4A97-8B24-54840418E34F}" srcOrd="0" destOrd="0" presId="urn:microsoft.com/office/officeart/2005/8/layout/hierarchy2"/>
    <dgm:cxn modelId="{5E2411EC-93FC-47D8-8932-329CAAED5C55}" type="presOf" srcId="{20B77AE7-7FC2-431B-8239-967390A1B7EF}" destId="{DC06D941-D27B-417C-9AA4-19FDD6A021C6}" srcOrd="0" destOrd="0" presId="urn:microsoft.com/office/officeart/2005/8/layout/hierarchy2"/>
    <dgm:cxn modelId="{394BB0EC-4753-457A-A222-1E521BC5A664}" srcId="{11751C57-1C4F-4001-A411-31192D0A6246}" destId="{CF18DEB1-29F1-47A7-9571-2893F703BAF9}" srcOrd="1" destOrd="0" parTransId="{8A4FE62F-A882-435E-8E2B-A08BDCAD9DBD}" sibTransId="{9FC86CB6-0816-4DDB-B553-D631B6C03D41}"/>
    <dgm:cxn modelId="{047A0CF1-E812-4451-9B99-0409C7A0FC02}" type="presOf" srcId="{1D4EDAF3-FB8F-4AD4-AD27-01460F26E063}" destId="{58A15D9B-B741-47F7-B5D8-AD59E59C24AC}" srcOrd="1" destOrd="0" presId="urn:microsoft.com/office/officeart/2005/8/layout/hierarchy2"/>
    <dgm:cxn modelId="{FAF2BCF2-EBB1-4D58-95F8-F11AB90B479B}" type="presOf" srcId="{83DAA116-B51F-4EFE-9592-9F105CF7FD64}" destId="{67E61505-10FB-4C57-A455-C57FC7678D1D}" srcOrd="0" destOrd="0" presId="urn:microsoft.com/office/officeart/2005/8/layout/hierarchy2"/>
    <dgm:cxn modelId="{F712D3F8-5CF9-4B2F-AF60-490A43602CBA}" type="presOf" srcId="{8004C28D-69B0-4E8C-8162-E2CE081FD21F}" destId="{704F2A71-62B3-41F8-9677-CE8D5E20E6A6}" srcOrd="0" destOrd="0" presId="urn:microsoft.com/office/officeart/2005/8/layout/hierarchy2"/>
    <dgm:cxn modelId="{E75CC4FF-BDEE-4F25-978A-E4A7690F87D0}" srcId="{7F397586-B214-4AE1-A31A-1B07862C856B}" destId="{06F160EA-F9DA-4DFF-B392-C4AA99544FFD}" srcOrd="0" destOrd="0" parTransId="{BA433E97-EA3D-4DC3-93B0-9A8E83182237}" sibTransId="{AD009BB8-72B0-4D25-AD9E-095211A566A9}"/>
    <dgm:cxn modelId="{C1048B7C-7179-4263-BA55-2B32131EC172}" type="presParOf" srcId="{326A880E-E3B5-4A97-8B24-54840418E34F}" destId="{A6FDE21F-6EC9-43CA-8A23-A109D05AB09B}" srcOrd="0" destOrd="0" presId="urn:microsoft.com/office/officeart/2005/8/layout/hierarchy2"/>
    <dgm:cxn modelId="{76F946A6-344C-418D-B653-017759FDAEC6}" type="presParOf" srcId="{A6FDE21F-6EC9-43CA-8A23-A109D05AB09B}" destId="{AAFE8120-A703-4C3D-AD71-810AB7189906}" srcOrd="0" destOrd="0" presId="urn:microsoft.com/office/officeart/2005/8/layout/hierarchy2"/>
    <dgm:cxn modelId="{3412A1FF-BFC1-4187-9F2E-96AB8AB76B84}" type="presParOf" srcId="{A6FDE21F-6EC9-43CA-8A23-A109D05AB09B}" destId="{3DE79BDA-0F5B-4608-AE19-C1B294B93818}" srcOrd="1" destOrd="0" presId="urn:microsoft.com/office/officeart/2005/8/layout/hierarchy2"/>
    <dgm:cxn modelId="{62FBFD6C-01E6-451D-9CE8-F4A72DB65BA1}" type="presParOf" srcId="{3DE79BDA-0F5B-4608-AE19-C1B294B93818}" destId="{305BDAA5-EACE-4FD9-8A4D-B9061D6EE627}" srcOrd="0" destOrd="0" presId="urn:microsoft.com/office/officeart/2005/8/layout/hierarchy2"/>
    <dgm:cxn modelId="{B9F04673-28B6-4C96-AEAE-876202C00636}" type="presParOf" srcId="{305BDAA5-EACE-4FD9-8A4D-B9061D6EE627}" destId="{486A6961-A064-46A1-944E-8DD7E86C2FDB}" srcOrd="0" destOrd="0" presId="urn:microsoft.com/office/officeart/2005/8/layout/hierarchy2"/>
    <dgm:cxn modelId="{1F0A6A8A-C48A-4C28-93B1-20E3B811E6AC}" type="presParOf" srcId="{3DE79BDA-0F5B-4608-AE19-C1B294B93818}" destId="{2653CDE2-7A1C-433E-98D2-0E9D645002FD}" srcOrd="1" destOrd="0" presId="urn:microsoft.com/office/officeart/2005/8/layout/hierarchy2"/>
    <dgm:cxn modelId="{D09259CD-1C6D-4C8E-B966-0B6C1BB3CB13}" type="presParOf" srcId="{2653CDE2-7A1C-433E-98D2-0E9D645002FD}" destId="{2C366647-58E1-4B6E-AA8E-8BB620EF7550}" srcOrd="0" destOrd="0" presId="urn:microsoft.com/office/officeart/2005/8/layout/hierarchy2"/>
    <dgm:cxn modelId="{7D3E370D-381F-4829-86ED-0D657DEC2669}" type="presParOf" srcId="{2653CDE2-7A1C-433E-98D2-0E9D645002FD}" destId="{BEBEBCBF-F6EE-4117-AF8E-37EA59F72995}" srcOrd="1" destOrd="0" presId="urn:microsoft.com/office/officeart/2005/8/layout/hierarchy2"/>
    <dgm:cxn modelId="{FA613F41-E05E-491C-AB21-D567ECD23350}" type="presParOf" srcId="{BEBEBCBF-F6EE-4117-AF8E-37EA59F72995}" destId="{500E34AC-39A4-4B44-BBAD-3D7EB5342757}" srcOrd="0" destOrd="0" presId="urn:microsoft.com/office/officeart/2005/8/layout/hierarchy2"/>
    <dgm:cxn modelId="{A18C1600-CBA8-40B8-AF63-442BBA22375A}" type="presParOf" srcId="{500E34AC-39A4-4B44-BBAD-3D7EB5342757}" destId="{58A15D9B-B741-47F7-B5D8-AD59E59C24AC}" srcOrd="0" destOrd="0" presId="urn:microsoft.com/office/officeart/2005/8/layout/hierarchy2"/>
    <dgm:cxn modelId="{FD81C52E-DD91-44F1-943D-E86A3D498DB0}" type="presParOf" srcId="{BEBEBCBF-F6EE-4117-AF8E-37EA59F72995}" destId="{5EC2144D-1498-49A0-A943-6D6E9943FF68}" srcOrd="1" destOrd="0" presId="urn:microsoft.com/office/officeart/2005/8/layout/hierarchy2"/>
    <dgm:cxn modelId="{5E49010F-071C-4A2B-9908-EBFBA6FA7564}" type="presParOf" srcId="{5EC2144D-1498-49A0-A943-6D6E9943FF68}" destId="{704F2A71-62B3-41F8-9677-CE8D5E20E6A6}" srcOrd="0" destOrd="0" presId="urn:microsoft.com/office/officeart/2005/8/layout/hierarchy2"/>
    <dgm:cxn modelId="{5D155AC1-7011-4962-AAB8-BDB66343383F}" type="presParOf" srcId="{5EC2144D-1498-49A0-A943-6D6E9943FF68}" destId="{7850BEDD-540F-4607-AFE7-ED8F216553C8}" srcOrd="1" destOrd="0" presId="urn:microsoft.com/office/officeart/2005/8/layout/hierarchy2"/>
    <dgm:cxn modelId="{470EF9E0-A451-4971-AD29-7B2A2AC580F4}" type="presParOf" srcId="{326A880E-E3B5-4A97-8B24-54840418E34F}" destId="{9B427310-61E1-42C8-8B01-858C7743B4CB}" srcOrd="1" destOrd="0" presId="urn:microsoft.com/office/officeart/2005/8/layout/hierarchy2"/>
    <dgm:cxn modelId="{C7AE0ABB-D014-4D37-9914-B8C8079DE291}" type="presParOf" srcId="{9B427310-61E1-42C8-8B01-858C7743B4CB}" destId="{20854449-3D60-43D0-80C4-96898482CAC1}" srcOrd="0" destOrd="0" presId="urn:microsoft.com/office/officeart/2005/8/layout/hierarchy2"/>
    <dgm:cxn modelId="{57200077-B79C-4F9E-9967-0A0BB04B46BC}" type="presParOf" srcId="{9B427310-61E1-42C8-8B01-858C7743B4CB}" destId="{1795630B-C921-409F-BB09-1399032EEF1D}" srcOrd="1" destOrd="0" presId="urn:microsoft.com/office/officeart/2005/8/layout/hierarchy2"/>
    <dgm:cxn modelId="{B60DD8F2-C533-4997-8E5C-1CCFA537FF5E}" type="presParOf" srcId="{1795630B-C921-409F-BB09-1399032EEF1D}" destId="{DC06D941-D27B-417C-9AA4-19FDD6A021C6}" srcOrd="0" destOrd="0" presId="urn:microsoft.com/office/officeart/2005/8/layout/hierarchy2"/>
    <dgm:cxn modelId="{47AB8F99-ABC7-4DE3-84D6-DADE0EDD312A}" type="presParOf" srcId="{DC06D941-D27B-417C-9AA4-19FDD6A021C6}" destId="{D38F79D3-32CB-405D-B063-A1CF415E8566}" srcOrd="0" destOrd="0" presId="urn:microsoft.com/office/officeart/2005/8/layout/hierarchy2"/>
    <dgm:cxn modelId="{2B448713-2543-4A16-B154-7DAE2D5FF16C}" type="presParOf" srcId="{1795630B-C921-409F-BB09-1399032EEF1D}" destId="{FF64D5EC-7544-4A3E-B38D-27A48CEE6CAF}" srcOrd="1" destOrd="0" presId="urn:microsoft.com/office/officeart/2005/8/layout/hierarchy2"/>
    <dgm:cxn modelId="{DB3587CC-4A16-4949-A4ED-D1AE930A16A7}" type="presParOf" srcId="{FF64D5EC-7544-4A3E-B38D-27A48CEE6CAF}" destId="{792EDE55-769C-42A8-BC31-10D7FC3B2472}" srcOrd="0" destOrd="0" presId="urn:microsoft.com/office/officeart/2005/8/layout/hierarchy2"/>
    <dgm:cxn modelId="{1CD4F924-B959-4DC7-A1EF-9384DB78C13D}" type="presParOf" srcId="{FF64D5EC-7544-4A3E-B38D-27A48CEE6CAF}" destId="{72D311EA-0A70-429D-A412-4375B59E98FE}" srcOrd="1" destOrd="0" presId="urn:microsoft.com/office/officeart/2005/8/layout/hierarchy2"/>
    <dgm:cxn modelId="{CEE7E84B-8EC2-4764-A742-6F071B20229F}" type="presParOf" srcId="{1795630B-C921-409F-BB09-1399032EEF1D}" destId="{2FB13520-C988-4BDC-9B19-2F89D148B5C2}" srcOrd="2" destOrd="0" presId="urn:microsoft.com/office/officeart/2005/8/layout/hierarchy2"/>
    <dgm:cxn modelId="{FFD24FE0-A250-4DFC-AD73-663B1A9256AE}" type="presParOf" srcId="{2FB13520-C988-4BDC-9B19-2F89D148B5C2}" destId="{51D06342-448D-44C1-8598-EE534C696770}" srcOrd="0" destOrd="0" presId="urn:microsoft.com/office/officeart/2005/8/layout/hierarchy2"/>
    <dgm:cxn modelId="{45755629-839E-4449-A5E3-5BFE97FBBB99}" type="presParOf" srcId="{1795630B-C921-409F-BB09-1399032EEF1D}" destId="{B5A9DF3D-3421-49EB-849C-02A7B607FD87}" srcOrd="3" destOrd="0" presId="urn:microsoft.com/office/officeart/2005/8/layout/hierarchy2"/>
    <dgm:cxn modelId="{AFB64CA8-17D0-46AF-8FF0-3823357D51E5}" type="presParOf" srcId="{B5A9DF3D-3421-49EB-849C-02A7B607FD87}" destId="{E1E28FE3-23EA-4347-8ACD-F178C8601744}" srcOrd="0" destOrd="0" presId="urn:microsoft.com/office/officeart/2005/8/layout/hierarchy2"/>
    <dgm:cxn modelId="{0ADF6E8C-B949-4812-89AE-346D19816621}" type="presParOf" srcId="{B5A9DF3D-3421-49EB-849C-02A7B607FD87}" destId="{C177A872-34EF-4A0D-9DBE-309B2D688A61}" srcOrd="1" destOrd="0" presId="urn:microsoft.com/office/officeart/2005/8/layout/hierarchy2"/>
    <dgm:cxn modelId="{7C18796A-F3FC-455F-B6EF-205525AB5C62}" type="presParOf" srcId="{C177A872-34EF-4A0D-9DBE-309B2D688A61}" destId="{C69B0A11-A602-4A4F-9B03-9BC1974AE15D}" srcOrd="0" destOrd="0" presId="urn:microsoft.com/office/officeart/2005/8/layout/hierarchy2"/>
    <dgm:cxn modelId="{8041EA23-3C4D-4139-9866-1BB54B3E6381}" type="presParOf" srcId="{C69B0A11-A602-4A4F-9B03-9BC1974AE15D}" destId="{D4521D4D-0D6D-4718-A70E-5A726D05B58C}" srcOrd="0" destOrd="0" presId="urn:microsoft.com/office/officeart/2005/8/layout/hierarchy2"/>
    <dgm:cxn modelId="{8CF69D15-2F60-4121-AA68-434EC5F28EEF}" type="presParOf" srcId="{C177A872-34EF-4A0D-9DBE-309B2D688A61}" destId="{19860A26-229A-4A72-BD4B-35484A53B088}" srcOrd="1" destOrd="0" presId="urn:microsoft.com/office/officeart/2005/8/layout/hierarchy2"/>
    <dgm:cxn modelId="{3CFAAC21-1E89-40A1-91A2-5DBD63EB9F6A}" type="presParOf" srcId="{19860A26-229A-4A72-BD4B-35484A53B088}" destId="{67E61505-10FB-4C57-A455-C57FC7678D1D}" srcOrd="0" destOrd="0" presId="urn:microsoft.com/office/officeart/2005/8/layout/hierarchy2"/>
    <dgm:cxn modelId="{1D99C89C-61EE-443F-9868-7094FF4934AC}" type="presParOf" srcId="{19860A26-229A-4A72-BD4B-35484A53B088}" destId="{616DA29C-B253-4C49-82D4-A59162C0671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E8120-A703-4C3D-AD71-810AB7189906}">
      <dsp:nvSpPr>
        <dsp:cNvPr id="0" name=""/>
        <dsp:cNvSpPr/>
      </dsp:nvSpPr>
      <dsp:spPr>
        <a:xfrm>
          <a:off x="2116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API</a:t>
          </a:r>
        </a:p>
      </dsp:txBody>
      <dsp:txXfrm>
        <a:off x="33423" y="976927"/>
        <a:ext cx="2075219" cy="1006302"/>
      </dsp:txXfrm>
    </dsp:sp>
    <dsp:sp modelId="{305BDAA5-EACE-4FD9-8A4D-B9061D6EE627}">
      <dsp:nvSpPr>
        <dsp:cNvPr id="0" name=""/>
        <dsp:cNvSpPr/>
      </dsp:nvSpPr>
      <dsp:spPr>
        <a:xfrm>
          <a:off x="2139949" y="1462325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546138" y="1458700"/>
        <a:ext cx="42756" cy="42756"/>
      </dsp:txXfrm>
    </dsp:sp>
    <dsp:sp modelId="{2C366647-58E1-4B6E-AA8E-8BB620EF7550}">
      <dsp:nvSpPr>
        <dsp:cNvPr id="0" name=""/>
        <dsp:cNvSpPr/>
      </dsp:nvSpPr>
      <dsp:spPr>
        <a:xfrm>
          <a:off x="2995083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Es un conjunto de reglas y funciones que permite que dos programas o dispositivos se comuniquen entre sí.</a:t>
          </a:r>
        </a:p>
      </dsp:txBody>
      <dsp:txXfrm>
        <a:off x="3026390" y="976927"/>
        <a:ext cx="2075219" cy="1006302"/>
      </dsp:txXfrm>
    </dsp:sp>
    <dsp:sp modelId="{500E34AC-39A4-4B44-BBAD-3D7EB5342757}">
      <dsp:nvSpPr>
        <dsp:cNvPr id="0" name=""/>
        <dsp:cNvSpPr/>
      </dsp:nvSpPr>
      <dsp:spPr>
        <a:xfrm>
          <a:off x="5132916" y="1462325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5539105" y="1458700"/>
        <a:ext cx="42756" cy="42756"/>
      </dsp:txXfrm>
    </dsp:sp>
    <dsp:sp modelId="{704F2A71-62B3-41F8-9677-CE8D5E20E6A6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Punto de contacto o intermediario donde se envían o reciben datos.</a:t>
          </a:r>
        </a:p>
      </dsp:txBody>
      <dsp:txXfrm>
        <a:off x="6019357" y="976927"/>
        <a:ext cx="2075219" cy="1006302"/>
      </dsp:txXfrm>
    </dsp:sp>
    <dsp:sp modelId="{20854449-3D60-43D0-80C4-96898482CAC1}">
      <dsp:nvSpPr>
        <dsp:cNvPr id="0" name=""/>
        <dsp:cNvSpPr/>
      </dsp:nvSpPr>
      <dsp:spPr>
        <a:xfrm>
          <a:off x="2116" y="2789502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HTTP POST</a:t>
          </a:r>
        </a:p>
      </dsp:txBody>
      <dsp:txXfrm>
        <a:off x="33423" y="2820809"/>
        <a:ext cx="2075219" cy="1006302"/>
      </dsp:txXfrm>
    </dsp:sp>
    <dsp:sp modelId="{DC06D941-D27B-417C-9AA4-19FDD6A021C6}">
      <dsp:nvSpPr>
        <dsp:cNvPr id="0" name=""/>
        <dsp:cNvSpPr/>
      </dsp:nvSpPr>
      <dsp:spPr>
        <a:xfrm rot="19457599">
          <a:off x="2040966" y="2998893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541189" y="2990319"/>
        <a:ext cx="52654" cy="52654"/>
      </dsp:txXfrm>
    </dsp:sp>
    <dsp:sp modelId="{792EDE55-769C-42A8-BC31-10D7FC3B2472}">
      <dsp:nvSpPr>
        <dsp:cNvPr id="0" name=""/>
        <dsp:cNvSpPr/>
      </dsp:nvSpPr>
      <dsp:spPr>
        <a:xfrm>
          <a:off x="2995083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HTTP es el protocolo que usa internet para que las computadoras y dispositivos intercambien información.</a:t>
          </a:r>
        </a:p>
      </dsp:txBody>
      <dsp:txXfrm>
        <a:off x="3026390" y="2206182"/>
        <a:ext cx="2075219" cy="1006302"/>
      </dsp:txXfrm>
    </dsp:sp>
    <dsp:sp modelId="{2FB13520-C988-4BDC-9B19-2F89D148B5C2}">
      <dsp:nvSpPr>
        <dsp:cNvPr id="0" name=""/>
        <dsp:cNvSpPr/>
      </dsp:nvSpPr>
      <dsp:spPr>
        <a:xfrm rot="2142401">
          <a:off x="2040966" y="3613520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541189" y="3604946"/>
        <a:ext cx="52654" cy="52654"/>
      </dsp:txXfrm>
    </dsp:sp>
    <dsp:sp modelId="{E1E28FE3-23EA-4347-8ACD-F178C8601744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POST es un tipo de petición HTTP que se usa para enviar datos a un servidor.</a:t>
          </a:r>
        </a:p>
      </dsp:txBody>
      <dsp:txXfrm>
        <a:off x="3026390" y="3435436"/>
        <a:ext cx="2075219" cy="1006302"/>
      </dsp:txXfrm>
    </dsp:sp>
    <dsp:sp modelId="{C69B0A11-A602-4A4F-9B03-9BC1974AE15D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5539105" y="3917209"/>
        <a:ext cx="42756" cy="42756"/>
      </dsp:txXfrm>
    </dsp:sp>
    <dsp:sp modelId="{67E61505-10FB-4C57-A455-C57FC7678D1D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/>
            <a:t>Método para enviar datos hacia ese punto de contacto.</a:t>
          </a:r>
        </a:p>
      </dsp:txBody>
      <dsp:txXfrm>
        <a:off x="6019357" y="3435436"/>
        <a:ext cx="2075219" cy="100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F45B-0675-469C-8DCC-683BFA783DB7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8B270-BAA0-46B8-BA82-C56E2EE594E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995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https://ecoluzbc-default-rtdb.firebaseio.com/</a:t>
            </a: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8B270-BAA0-46B8-BA82-C56E2EE594E7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20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8B270-BAA0-46B8-BA82-C56E2EE594E7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6399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https://webhook.site/0ba31327-c05d-4fcc-b80f-a8c0c40c05df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8B270-BAA0-46B8-BA82-C56E2EE594E7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0635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9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3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9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3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7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8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9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1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3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6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8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google.com/document/d/1aMCuAaBRfrhOdbUg488Yb5Nnk-31p0xEFyx_QYH8szM/edit?tab=t.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google.com/document/d/1aMCuAaBRfrhOdbUg488Yb5Nnk-31p0xEFyx_QYH8szM/edit?tab=t.5laezv2rbxi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onitoreoambientalbc-default-rtdb.firebasei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google.com/document/d/1aMCuAaBRfrhOdbUg488Yb5Nnk-31p0xEFyx_QYH8szM/edit?tab=t.rw132xl77rf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2.appinventor.mit.edu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coluzbc-default-rtdb.firebaseio.com/luz.js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coluzbc-default-rtdb.firebaseio.com/luz.js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ocs.google.com/document/d/1aMCuAaBRfrhOdbUg488Yb5Nnk-31p0xEFyx_QYH8szM/edit?tab=t.17bq6xdjuzs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cs.google.com/document/d/1aMCuAaBRfrhOdbUg488Yb5Nnk-31p0xEFyx_QYH8szM/edit?tab=t.bwpghmz4jcf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ecoluzbc-default-rtdb.firebaseio.com/Luz.js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inegi.org.mx/programas/ccpv/2020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hook.sit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ebhook.site/tu-url-unica-aqui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document/d/1aMCuAaBRfrhOdbUg488Yb5Nnk-31p0xEFyx_QYH8szM/edit?tab=t.6pmknwt3ypmt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1234567/employees-satisfaction-with-reskilling-and-upskilling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formesdeexpertos.com/informes/mercado-de-io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Tijuana, Baja California at Night">
            <a:extLst>
              <a:ext uri="{FF2B5EF4-FFF2-40B4-BE49-F238E27FC236}">
                <a16:creationId xmlns:a16="http://schemas.microsoft.com/office/drawing/2014/main" id="{F9CEF38D-77FA-3899-EC42-D4EB80C0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" t="28230" r="275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Rectangle 3089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08385"/>
            <a:ext cx="12191999" cy="194961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9B384-0F4E-7067-36E9-83AD8B05C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365" y="5268812"/>
            <a:ext cx="7260542" cy="1228763"/>
          </a:xfrm>
        </p:spPr>
        <p:txBody>
          <a:bodyPr anchor="ctr">
            <a:normAutofit/>
          </a:bodyPr>
          <a:lstStyle/>
          <a:p>
            <a:pPr algn="l"/>
            <a:r>
              <a:rPr lang="es-MX" sz="2500">
                <a:solidFill>
                  <a:srgbClr val="FFFFFF"/>
                </a:solidFill>
              </a:rPr>
              <a:t>Sistema IoT para el Monitoreo y Control Eficiente de la Iluminación en Espacios Urbanos de Tijuana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AF9595-2A57-0036-21BB-8E80B0E7E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7908" y="5268812"/>
            <a:ext cx="3808373" cy="1228763"/>
          </a:xfrm>
        </p:spPr>
        <p:txBody>
          <a:bodyPr anchor="ctr">
            <a:normAutofit/>
          </a:bodyPr>
          <a:lstStyle/>
          <a:p>
            <a:pPr algn="r"/>
            <a:r>
              <a:rPr lang="es-MX" err="1">
                <a:solidFill>
                  <a:srgbClr val="FFFFFF"/>
                </a:solidFill>
              </a:rPr>
              <a:t>EcoLuz</a:t>
            </a:r>
            <a:r>
              <a:rPr lang="es-MX">
                <a:solidFill>
                  <a:srgbClr val="FFFFFF"/>
                </a:solidFill>
              </a:rPr>
              <a:t> TJ</a:t>
            </a:r>
          </a:p>
          <a:p>
            <a:pPr algn="r"/>
            <a:r>
              <a:rPr lang="es-MX">
                <a:solidFill>
                  <a:srgbClr val="FFFFFF"/>
                </a:solidFill>
              </a:rPr>
              <a:t>Caso practico 3</a:t>
            </a:r>
          </a:p>
        </p:txBody>
      </p:sp>
    </p:spTree>
    <p:extLst>
      <p:ext uri="{BB962C8B-B14F-4D97-AF65-F5344CB8AC3E}">
        <p14:creationId xmlns:p14="http://schemas.microsoft.com/office/powerpoint/2010/main" val="14548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1FAF7E-0AD0-95B7-7F29-CF1A9CD0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Software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1579E3E-961D-F8FC-F7CC-7051D6AAAE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784651"/>
              </p:ext>
            </p:extLst>
          </p:nvPr>
        </p:nvGraphicFramePr>
        <p:xfrm>
          <a:off x="612648" y="2410743"/>
          <a:ext cx="10945039" cy="38373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230676">
                  <a:extLst>
                    <a:ext uri="{9D8B030D-6E8A-4147-A177-3AD203B41FA5}">
                      <a16:colId xmlns:a16="http://schemas.microsoft.com/office/drawing/2014/main" val="3278067292"/>
                    </a:ext>
                  </a:extLst>
                </a:gridCol>
                <a:gridCol w="1799358">
                  <a:extLst>
                    <a:ext uri="{9D8B030D-6E8A-4147-A177-3AD203B41FA5}">
                      <a16:colId xmlns:a16="http://schemas.microsoft.com/office/drawing/2014/main" val="3274634232"/>
                    </a:ext>
                  </a:extLst>
                </a:gridCol>
                <a:gridCol w="4915005">
                  <a:extLst>
                    <a:ext uri="{9D8B030D-6E8A-4147-A177-3AD203B41FA5}">
                      <a16:colId xmlns:a16="http://schemas.microsoft.com/office/drawing/2014/main" val="3437112810"/>
                    </a:ext>
                  </a:extLst>
                </a:gridCol>
              </a:tblGrid>
              <a:tr h="479282">
                <a:tc>
                  <a:txBody>
                    <a:bodyPr/>
                    <a:lstStyle/>
                    <a:p>
                      <a:r>
                        <a:rPr lang="es-MX" b="1"/>
                        <a:t>Software</a:t>
                      </a:r>
                      <a:endParaRPr lang="es-MX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1"/>
                        <a:t>Cantidad</a:t>
                      </a:r>
                      <a:endParaRPr lang="es-MX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1"/>
                        <a:t>Descripción / Uso</a:t>
                      </a:r>
                      <a:endParaRPr lang="es-MX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949120"/>
                  </a:ext>
                </a:extLst>
              </a:tr>
              <a:tr h="479282">
                <a:tc>
                  <a:txBody>
                    <a:bodyPr/>
                    <a:lstStyle/>
                    <a:p>
                      <a:r>
                        <a:rPr lang="es-MX"/>
                        <a:t>Arduino 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Entorno de programación para ESP32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086828"/>
                  </a:ext>
                </a:extLst>
              </a:tr>
              <a:tr h="479282">
                <a:tc>
                  <a:txBody>
                    <a:bodyPr/>
                    <a:lstStyle/>
                    <a:p>
                      <a:r>
                        <a:rPr lang="es-MX"/>
                        <a:t>Librería WiFi para ESP32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Gestión de conexión WiFi en ESP32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46593"/>
                  </a:ext>
                </a:extLst>
              </a:tr>
              <a:tr h="479282">
                <a:tc>
                  <a:txBody>
                    <a:bodyPr/>
                    <a:lstStyle/>
                    <a:p>
                      <a:r>
                        <a:rPr lang="es-MX"/>
                        <a:t>Librería HTTPClient para ESP32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Para hacer peticiones HTTP/HTTPS desde el ESP32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9482"/>
                  </a:ext>
                </a:extLst>
              </a:tr>
              <a:tr h="479282">
                <a:tc>
                  <a:txBody>
                    <a:bodyPr/>
                    <a:lstStyle/>
                    <a:p>
                      <a:r>
                        <a:rPr lang="es-MX"/>
                        <a:t>Firebase Realtime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Base de datos en la nube para almacenamiento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429058"/>
                  </a:ext>
                </a:extLst>
              </a:tr>
              <a:tr h="479282">
                <a:tc>
                  <a:txBody>
                    <a:bodyPr/>
                    <a:lstStyle/>
                    <a:p>
                      <a:r>
                        <a:rPr lang="es-MX"/>
                        <a:t>Navegador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Para acceder a consola Firebase y monitoreo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923991"/>
                  </a:ext>
                </a:extLst>
              </a:tr>
              <a:tr h="479282">
                <a:tc>
                  <a:txBody>
                    <a:bodyPr/>
                    <a:lstStyle/>
                    <a:p>
                      <a:r>
                        <a:rPr lang="es-MX"/>
                        <a:t>Aplicación móvil (App Inventor)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Para visualizar datos y control desde móvil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3792438"/>
                  </a:ext>
                </a:extLst>
              </a:tr>
            </a:tbl>
          </a:graphicData>
        </a:graphic>
      </p:graphicFrame>
      <p:pic>
        <p:nvPicPr>
          <p:cNvPr id="5" name="Picture 6" descr="Que es App Inventor | Appcinking">
            <a:extLst>
              <a:ext uri="{FF2B5EF4-FFF2-40B4-BE49-F238E27FC236}">
                <a16:creationId xmlns:a16="http://schemas.microsoft.com/office/drawing/2014/main" id="{24CBE9E5-9846-F852-5E41-5BA4521A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3" r="11953" b="4"/>
          <a:stretch>
            <a:fillRect/>
          </a:stretch>
        </p:blipFill>
        <p:spPr bwMode="auto">
          <a:xfrm>
            <a:off x="9086861" y="432524"/>
            <a:ext cx="1765623" cy="161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18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D44EE5-B553-4601-98FF-65B1C457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r>
              <a:rPr lang="es-MX" sz="3300"/>
              <a:t>Armado del circuito físico (</a:t>
            </a:r>
            <a:r>
              <a:rPr lang="es-MX" sz="3300" err="1"/>
              <a:t>fotoresistencia</a:t>
            </a:r>
            <a:r>
              <a:rPr lang="es-MX" sz="3300"/>
              <a:t> + LED + ESP32)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737113-D7A8-45F7-4406-DB4AC359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800" b="1"/>
              <a:t>Paso 1: </a:t>
            </a:r>
            <a:r>
              <a:rPr lang="es-MX" sz="1800"/>
              <a:t>Reúne los materiales</a:t>
            </a:r>
          </a:p>
          <a:p>
            <a:pPr>
              <a:lnSpc>
                <a:spcPct val="110000"/>
              </a:lnSpc>
            </a:pPr>
            <a:r>
              <a:rPr lang="es-MX" sz="1800" b="1"/>
              <a:t>Paso 2: </a:t>
            </a:r>
            <a:r>
              <a:rPr lang="es-MX" sz="1800"/>
              <a:t>Conecta la fotoresistencia (LDR)</a:t>
            </a:r>
          </a:p>
          <a:p>
            <a:pPr lvl="1">
              <a:lnSpc>
                <a:spcPct val="110000"/>
              </a:lnSpc>
            </a:pPr>
            <a:r>
              <a:rPr lang="es-MX"/>
              <a:t>Coloca la fotoresistencia en la protoboard.</a:t>
            </a:r>
          </a:p>
          <a:p>
            <a:pPr lvl="1">
              <a:lnSpc>
                <a:spcPct val="110000"/>
              </a:lnSpc>
            </a:pPr>
            <a:r>
              <a:rPr lang="es-MX"/>
              <a:t>Conecta un extremo de la fotoresistencia a 3.3 V del ESP32.</a:t>
            </a:r>
          </a:p>
          <a:p>
            <a:pPr lvl="1">
              <a:lnSpc>
                <a:spcPct val="110000"/>
              </a:lnSpc>
            </a:pPr>
            <a:r>
              <a:rPr lang="es-MX"/>
              <a:t>Conecta el otro extremo de la fotoresistencia al pin </a:t>
            </a:r>
            <a:r>
              <a:rPr lang="es-MX" b="1"/>
              <a:t>GPIO34</a:t>
            </a:r>
            <a:r>
              <a:rPr lang="es-MX"/>
              <a:t> (entrada analógica).</a:t>
            </a:r>
          </a:p>
          <a:p>
            <a:pPr lvl="1">
              <a:lnSpc>
                <a:spcPct val="110000"/>
              </a:lnSpc>
            </a:pPr>
            <a:r>
              <a:rPr lang="es-MX"/>
              <a:t>Esto crea un divisor de voltaje para que el ESP32 pueda leer el valor analógico.</a:t>
            </a:r>
          </a:p>
          <a:p>
            <a:pPr>
              <a:lnSpc>
                <a:spcPct val="110000"/>
              </a:lnSpc>
            </a:pPr>
            <a:r>
              <a:rPr lang="es-MX" sz="1800" b="1"/>
              <a:t>Paso 3: </a:t>
            </a:r>
            <a:r>
              <a:rPr lang="es-MX" sz="1800">
                <a:hlinkClick r:id="rId2"/>
              </a:rPr>
              <a:t>Probamos el código </a:t>
            </a:r>
            <a:endParaRPr lang="es-MX" sz="18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800EFA-FF2C-A032-992B-E979FFC94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58" y="805380"/>
            <a:ext cx="4919650" cy="25090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B55CC1-589B-F90E-6B85-262DBA768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858" y="3542235"/>
            <a:ext cx="3919297" cy="28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B61FEBE-B024-E867-ADF8-B65D117A2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2EE5D0-EF74-D969-E7D3-82108BE5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603504"/>
            <a:ext cx="7333171" cy="1527048"/>
          </a:xfrm>
        </p:spPr>
        <p:txBody>
          <a:bodyPr anchor="b">
            <a:normAutofit/>
          </a:bodyPr>
          <a:lstStyle/>
          <a:p>
            <a:r>
              <a:rPr lang="es-MX"/>
              <a:t>Lectura de luz y control de LED con ESP32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2DD318-3E31-198F-1EF7-337791BF6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50" y="2212848"/>
            <a:ext cx="7333171" cy="4096512"/>
          </a:xfrm>
        </p:spPr>
        <p:txBody>
          <a:bodyPr>
            <a:normAutofit/>
          </a:bodyPr>
          <a:lstStyle/>
          <a:p>
            <a:r>
              <a:rPr lang="es-MX" sz="1800" b="1"/>
              <a:t>Paso 1: </a:t>
            </a:r>
            <a:r>
              <a:rPr lang="es-MX" sz="1800"/>
              <a:t>Reúne los materiales</a:t>
            </a:r>
          </a:p>
          <a:p>
            <a:r>
              <a:rPr lang="es-MX" sz="1800" b="1"/>
              <a:t>Paso 2:</a:t>
            </a:r>
            <a:r>
              <a:rPr lang="es-MX" sz="1800"/>
              <a:t> Armado del circuito</a:t>
            </a:r>
          </a:p>
          <a:p>
            <a:pPr lvl="1"/>
            <a:r>
              <a:rPr lang="es-MX"/>
              <a:t>Conecta el LED:</a:t>
            </a:r>
          </a:p>
          <a:p>
            <a:pPr lvl="2"/>
            <a:r>
              <a:rPr lang="es-MX" sz="1800"/>
              <a:t>Ánodo (+) del LED → GPIO13 del ESP32 (u otro pin digital)</a:t>
            </a:r>
          </a:p>
          <a:p>
            <a:pPr lvl="2"/>
            <a:r>
              <a:rPr lang="es-MX" sz="1800"/>
              <a:t>Cátodo (–) del LED → Resistencia de 220</a:t>
            </a:r>
            <a:r>
              <a:rPr lang="el-GR" sz="1800"/>
              <a:t>Ω → </a:t>
            </a:r>
            <a:r>
              <a:rPr lang="es-MX" sz="1800"/>
              <a:t>GND del ESP32</a:t>
            </a:r>
          </a:p>
          <a:p>
            <a:r>
              <a:rPr lang="es-MX" sz="1800" b="1"/>
              <a:t>Paso 3: </a:t>
            </a:r>
            <a:r>
              <a:rPr lang="es-MX" sz="1800">
                <a:hlinkClick r:id="rId2"/>
              </a:rPr>
              <a:t>probamos el código </a:t>
            </a:r>
            <a:endParaRPr lang="es-MX" sz="18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9F08F8-389A-8E53-933A-867436B7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99" r="-3" b="-3"/>
          <a:stretch>
            <a:fillRect/>
          </a:stretch>
        </p:blipFill>
        <p:spPr>
          <a:xfrm>
            <a:off x="8730108" y="10"/>
            <a:ext cx="3461891" cy="34054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663340-D399-46C5-A291-8A15108A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"/>
          <a:stretch>
            <a:fillRect/>
          </a:stretch>
        </p:blipFill>
        <p:spPr bwMode="auto">
          <a:xfrm>
            <a:off x="8730108" y="3454171"/>
            <a:ext cx="3461891" cy="340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859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8" name="Picture 7" descr="Degradado azul y naranja con flechas">
            <a:extLst>
              <a:ext uri="{FF2B5EF4-FFF2-40B4-BE49-F238E27FC236}">
                <a16:creationId xmlns:a16="http://schemas.microsoft.com/office/drawing/2014/main" id="{F0084F0C-2D7D-28BC-7443-D5E95B72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1906"/>
            <a:ext cx="12191999" cy="124609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41DAF4-88C9-5D0E-25C7-1D5E6DA39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95685"/>
            <a:ext cx="8183880" cy="960120"/>
          </a:xfrm>
        </p:spPr>
        <p:txBody>
          <a:bodyPr anchor="ctr">
            <a:normAutofit/>
          </a:bodyPr>
          <a:lstStyle/>
          <a:p>
            <a:pPr algn="l"/>
            <a:r>
              <a:rPr lang="es-MX" sz="3100"/>
              <a:t>Enviar datos del ESP32 a </a:t>
            </a:r>
            <a:r>
              <a:rPr lang="es-MX" sz="3100" err="1"/>
              <a:t>Firebase</a:t>
            </a:r>
            <a:r>
              <a:rPr lang="es-MX" sz="3100"/>
              <a:t> </a:t>
            </a:r>
            <a:r>
              <a:rPr lang="es-MX" sz="3100" err="1"/>
              <a:t>Realtime</a:t>
            </a:r>
            <a:r>
              <a:rPr lang="es-MX" sz="3100"/>
              <a:t> </a:t>
            </a:r>
            <a:r>
              <a:rPr lang="es-MX" sz="3100" err="1"/>
              <a:t>Database</a:t>
            </a:r>
            <a:r>
              <a:rPr lang="es-MX" sz="3100"/>
              <a:t> usando HTTP POST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37D9110-A0D0-66E5-418E-34C05DAE5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7818" y="5795685"/>
            <a:ext cx="3409109" cy="960120"/>
          </a:xfrm>
        </p:spPr>
        <p:txBody>
          <a:bodyPr anchor="ctr">
            <a:normAutofit/>
          </a:bodyPr>
          <a:lstStyle/>
          <a:p>
            <a:pPr algn="r"/>
            <a:endParaRPr lang="es-MX" sz="1900"/>
          </a:p>
        </p:txBody>
      </p:sp>
    </p:spTree>
    <p:extLst>
      <p:ext uri="{BB962C8B-B14F-4D97-AF65-F5344CB8AC3E}">
        <p14:creationId xmlns:p14="http://schemas.microsoft.com/office/powerpoint/2010/main" val="130275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A1D79-6FEC-5FC9-8944-721F7B5B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Paso 1: Crear el proyecto en </a:t>
            </a:r>
            <a:r>
              <a:rPr lang="es-ES" err="1"/>
              <a:t>Firebase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8D0E52-6B32-5D38-48C2-2C83FCC86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Ve a </a:t>
            </a:r>
            <a:r>
              <a:rPr lang="es-ES" err="1"/>
              <a:t>Firebase</a:t>
            </a:r>
            <a:r>
              <a:rPr lang="es-ES"/>
              <a:t> </a:t>
            </a:r>
            <a:r>
              <a:rPr lang="es-ES" err="1"/>
              <a:t>Console</a:t>
            </a:r>
            <a:endParaRPr lang="es-ES"/>
          </a:p>
          <a:p>
            <a:r>
              <a:rPr lang="es-ES"/>
              <a:t>Haz clic en "</a:t>
            </a:r>
            <a:r>
              <a:rPr lang="es-ES" b="1"/>
              <a:t>Agregar proyecto</a:t>
            </a:r>
            <a:r>
              <a:rPr lang="es-ES"/>
              <a:t>" (o "</a:t>
            </a:r>
            <a:r>
              <a:rPr lang="es-ES" err="1"/>
              <a:t>Add</a:t>
            </a:r>
            <a:r>
              <a:rPr lang="es-ES"/>
              <a:t> </a:t>
            </a:r>
            <a:r>
              <a:rPr lang="es-ES" err="1"/>
              <a:t>project</a:t>
            </a:r>
            <a:r>
              <a:rPr lang="es-ES"/>
              <a:t>").</a:t>
            </a:r>
          </a:p>
          <a:p>
            <a:r>
              <a:rPr lang="es-ES"/>
              <a:t>Escribe el nombre del proyecto (por ejemplo: </a:t>
            </a:r>
            <a:r>
              <a:rPr lang="es-ES" err="1"/>
              <a:t>EcoLuzBC</a:t>
            </a:r>
            <a:r>
              <a:rPr lang="es-ES"/>
              <a:t>).</a:t>
            </a:r>
          </a:p>
          <a:p>
            <a:r>
              <a:rPr lang="es-ES"/>
              <a:t>Da clic en </a:t>
            </a:r>
            <a:r>
              <a:rPr lang="es-ES" b="1"/>
              <a:t>Continuar</a:t>
            </a:r>
            <a:r>
              <a:rPr lang="es-ES"/>
              <a:t>.</a:t>
            </a:r>
          </a:p>
          <a:p>
            <a:r>
              <a:rPr lang="es-ES"/>
              <a:t>Desactiva Google </a:t>
            </a:r>
            <a:r>
              <a:rPr lang="es-ES" err="1"/>
              <a:t>Analytics</a:t>
            </a:r>
            <a:r>
              <a:rPr lang="es-ES"/>
              <a:t> para este proyecto (opcional) y da clic en Crear proyecto.</a:t>
            </a:r>
          </a:p>
          <a:p>
            <a:r>
              <a:rPr lang="es-ES"/>
              <a:t>Espera a que se configure, luego da clic en </a:t>
            </a:r>
            <a:r>
              <a:rPr lang="es-ES" b="1"/>
              <a:t>Continuar</a:t>
            </a:r>
            <a:r>
              <a:rPr lang="es-ES"/>
              <a:t> para ir al panel.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405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FEB3B-AC5B-0CFC-B920-64184356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Paso 2: Configurar </a:t>
            </a:r>
            <a:r>
              <a:rPr lang="es-MX" err="1"/>
              <a:t>Realtime</a:t>
            </a:r>
            <a:r>
              <a:rPr lang="es-MX"/>
              <a:t> </a:t>
            </a:r>
            <a:r>
              <a:rPr lang="es-MX" err="1"/>
              <a:t>Database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DC7BEB-3A8F-04FA-C81C-67A3A3557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En el menú lateral izquierdo, selecciona </a:t>
            </a:r>
            <a:r>
              <a:rPr lang="es-ES" b="1" err="1"/>
              <a:t>Realtime</a:t>
            </a:r>
            <a:r>
              <a:rPr lang="es-ES" b="1"/>
              <a:t> </a:t>
            </a:r>
            <a:r>
              <a:rPr lang="es-ES" b="1" err="1"/>
              <a:t>Database</a:t>
            </a:r>
            <a:r>
              <a:rPr lang="es-ES"/>
              <a:t>.</a:t>
            </a:r>
          </a:p>
          <a:p>
            <a:r>
              <a:rPr lang="es-ES"/>
              <a:t>Haz clic en </a:t>
            </a:r>
            <a:r>
              <a:rPr lang="es-ES" b="1"/>
              <a:t>Crear base de datos</a:t>
            </a:r>
            <a:r>
              <a:rPr lang="es-ES"/>
              <a:t>.</a:t>
            </a:r>
          </a:p>
          <a:p>
            <a:r>
              <a:rPr lang="es-ES"/>
              <a:t>Selecciona la ubicación más cercana a ti (por ejemplo: us-central1 o la que te ofrezca </a:t>
            </a:r>
            <a:r>
              <a:rPr lang="es-ES" err="1"/>
              <a:t>Firebase</a:t>
            </a:r>
            <a:r>
              <a:rPr lang="es-ES"/>
              <a:t>).</a:t>
            </a:r>
          </a:p>
          <a:p>
            <a:r>
              <a:rPr lang="es-ES"/>
              <a:t>Elige iniciar en modo </a:t>
            </a:r>
            <a:r>
              <a:rPr lang="es-ES" b="1"/>
              <a:t>Prueba</a:t>
            </a:r>
            <a:r>
              <a:rPr lang="es-ES"/>
              <a:t> (esto hará que la base esté abierta para leer y escribir sin autenticación, solo para desarrollo).</a:t>
            </a:r>
          </a:p>
          <a:p>
            <a:r>
              <a:rPr lang="es-ES"/>
              <a:t>Da clic en </a:t>
            </a:r>
            <a:r>
              <a:rPr lang="es-ES" b="1"/>
              <a:t>Habilitar</a:t>
            </a:r>
            <a:r>
              <a:rPr lang="es-ES"/>
              <a:t>.</a:t>
            </a:r>
          </a:p>
          <a:p>
            <a:r>
              <a:rPr lang="es-ES"/>
              <a:t>En la parte superior, verás la URL de tu base, algo como: </a:t>
            </a:r>
            <a:r>
              <a:rPr lang="es-ES">
                <a:hlinkClick r:id="rId3"/>
              </a:rPr>
              <a:t>https://monitoreoambientalbc-default-rtdb.firebaseio.com/</a:t>
            </a:r>
            <a:endParaRPr lang="es-ES"/>
          </a:p>
          <a:p>
            <a:r>
              <a:rPr lang="es-ES" b="1"/>
              <a:t>Guárdala, la necesitarás para tu ESP32.</a:t>
            </a:r>
            <a:endParaRPr lang="es-MX" b="1"/>
          </a:p>
        </p:txBody>
      </p:sp>
    </p:spTree>
    <p:extLst>
      <p:ext uri="{BB962C8B-B14F-4D97-AF65-F5344CB8AC3E}">
        <p14:creationId xmlns:p14="http://schemas.microsoft.com/office/powerpoint/2010/main" val="3489733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1C2732-A37F-A809-C6A2-4AC2FF89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s-ES"/>
              <a:t>Paso 3: Configurar reglas de acceso</a:t>
            </a:r>
            <a:endParaRPr lang="es-MX"/>
          </a:p>
        </p:txBody>
      </p:sp>
      <p:pic>
        <p:nvPicPr>
          <p:cNvPr id="5122" name="Picture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CC44432-90D4-7154-BFB9-B3AD21E5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8" y="2441274"/>
            <a:ext cx="5173647" cy="377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7138F-BB66-B2AD-8EC8-9A5466A9F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41273"/>
            <a:ext cx="5385816" cy="3817942"/>
          </a:xfrm>
        </p:spPr>
        <p:txBody>
          <a:bodyPr anchor="t">
            <a:normAutofit/>
          </a:bodyPr>
          <a:lstStyle/>
          <a:p>
            <a:r>
              <a:rPr lang="es-ES" sz="1800"/>
              <a:t>Ve a la pestaña </a:t>
            </a:r>
            <a:r>
              <a:rPr lang="es-ES" sz="1800" b="1"/>
              <a:t>Reglas</a:t>
            </a:r>
            <a:r>
              <a:rPr lang="es-ES" sz="1800"/>
              <a:t> dentro de </a:t>
            </a:r>
            <a:r>
              <a:rPr lang="es-ES" sz="1800" err="1"/>
              <a:t>Realtime</a:t>
            </a:r>
            <a:r>
              <a:rPr lang="es-ES" sz="1800"/>
              <a:t> </a:t>
            </a:r>
            <a:r>
              <a:rPr lang="es-ES" sz="1800" err="1"/>
              <a:t>Database</a:t>
            </a:r>
            <a:r>
              <a:rPr lang="es-ES" sz="1800"/>
              <a:t>.</a:t>
            </a:r>
          </a:p>
          <a:p>
            <a:r>
              <a:rPr lang="es-ES" sz="1800"/>
              <a:t>Asegúrate que esté así mientras haces pruebas:</a:t>
            </a:r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392358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CDC0BA-826E-D7DE-2E58-32250B56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r>
              <a:rPr lang="es-MX"/>
              <a:t>Paso 4: Probar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5D75D-2011-5205-60E0-FCE8BADBD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100"/>
              <a:t>Carga el código al ESP32</a:t>
            </a:r>
          </a:p>
          <a:p>
            <a:pPr lvl="1">
              <a:lnSpc>
                <a:spcPct val="110000"/>
              </a:lnSpc>
            </a:pPr>
            <a:r>
              <a:rPr lang="es-MX" sz="900">
                <a:hlinkClick r:id="rId2"/>
              </a:rPr>
              <a:t>Código </a:t>
            </a:r>
            <a:endParaRPr lang="es-MX" sz="900"/>
          </a:p>
          <a:p>
            <a:pPr>
              <a:lnSpc>
                <a:spcPct val="110000"/>
              </a:lnSpc>
            </a:pPr>
            <a:r>
              <a:rPr lang="es-MX" sz="1100"/>
              <a:t>Abre el Monitor Serial</a:t>
            </a:r>
          </a:p>
          <a:p>
            <a:pPr>
              <a:lnSpc>
                <a:spcPct val="110000"/>
              </a:lnSpc>
            </a:pPr>
            <a:r>
              <a:rPr lang="es-MX" sz="1100"/>
              <a:t>Verás mensajes </a:t>
            </a:r>
          </a:p>
          <a:p>
            <a:pPr>
              <a:lnSpc>
                <a:spcPct val="110000"/>
              </a:lnSpc>
            </a:pPr>
            <a:r>
              <a:rPr lang="es-MX" sz="1100" b="1"/>
              <a:t>Verifica el encendido del LED</a:t>
            </a:r>
          </a:p>
          <a:p>
            <a:pPr lvl="1">
              <a:lnSpc>
                <a:spcPct val="110000"/>
              </a:lnSpc>
            </a:pPr>
            <a:r>
              <a:rPr lang="es-MX" sz="1100"/>
              <a:t>Si el valor de luz es </a:t>
            </a:r>
            <a:r>
              <a:rPr lang="es-MX" sz="1100" b="1"/>
              <a:t>mayor al umbral (1000)</a:t>
            </a:r>
            <a:r>
              <a:rPr lang="es-MX" sz="1100"/>
              <a:t>, el LED se </a:t>
            </a:r>
            <a:r>
              <a:rPr lang="es-MX" sz="1100" b="1"/>
              <a:t>enciende</a:t>
            </a:r>
            <a:r>
              <a:rPr lang="es-MX" sz="1100"/>
              <a:t>.</a:t>
            </a:r>
          </a:p>
          <a:p>
            <a:pPr lvl="1">
              <a:lnSpc>
                <a:spcPct val="110000"/>
              </a:lnSpc>
            </a:pPr>
            <a:r>
              <a:rPr lang="es-MX" sz="1100"/>
              <a:t>Si es </a:t>
            </a:r>
            <a:r>
              <a:rPr lang="es-MX" sz="1100" b="1"/>
              <a:t>menor</a:t>
            </a:r>
            <a:r>
              <a:rPr lang="es-MX" sz="1100"/>
              <a:t>, el LED se </a:t>
            </a:r>
            <a:r>
              <a:rPr lang="es-MX" sz="1100" b="1"/>
              <a:t>apaga</a:t>
            </a:r>
            <a:r>
              <a:rPr lang="es-MX" sz="1100"/>
              <a:t>.</a:t>
            </a:r>
          </a:p>
          <a:p>
            <a:pPr lvl="1">
              <a:lnSpc>
                <a:spcPct val="110000"/>
              </a:lnSpc>
            </a:pPr>
            <a:r>
              <a:rPr lang="es-MX" sz="1100"/>
              <a:t>Puedes cubrir la </a:t>
            </a:r>
            <a:r>
              <a:rPr lang="es-MX" sz="1100" err="1"/>
              <a:t>fotoresistencia</a:t>
            </a:r>
            <a:r>
              <a:rPr lang="es-MX" sz="1100"/>
              <a:t> con tu mano o una hoja para probar la reacción del LED.</a:t>
            </a:r>
          </a:p>
          <a:p>
            <a:pPr>
              <a:lnSpc>
                <a:spcPct val="110000"/>
              </a:lnSpc>
            </a:pPr>
            <a:r>
              <a:rPr lang="es-MX" sz="1100" b="1"/>
              <a:t>Revisa los datos en </a:t>
            </a:r>
            <a:r>
              <a:rPr lang="es-MX" sz="1100" b="1" err="1"/>
              <a:t>Firebase</a:t>
            </a:r>
            <a:endParaRPr lang="es-MX" sz="1100" b="1"/>
          </a:p>
          <a:p>
            <a:pPr lvl="1">
              <a:lnSpc>
                <a:spcPct val="110000"/>
              </a:lnSpc>
            </a:pPr>
            <a:r>
              <a:rPr lang="es-MX" sz="1100"/>
              <a:t>Entra a </a:t>
            </a:r>
            <a:r>
              <a:rPr lang="es-MX" sz="1100" err="1"/>
              <a:t>Firebase</a:t>
            </a:r>
            <a:r>
              <a:rPr lang="es-MX" sz="1100"/>
              <a:t> </a:t>
            </a:r>
            <a:r>
              <a:rPr lang="es-MX" sz="1100" err="1"/>
              <a:t>Console</a:t>
            </a:r>
            <a:r>
              <a:rPr lang="es-MX" sz="1100"/>
              <a:t>.</a:t>
            </a:r>
          </a:p>
          <a:p>
            <a:pPr lvl="1">
              <a:lnSpc>
                <a:spcPct val="110000"/>
              </a:lnSpc>
            </a:pPr>
            <a:r>
              <a:rPr lang="es-MX" sz="1100"/>
              <a:t>Abre tu proyecto </a:t>
            </a:r>
            <a:r>
              <a:rPr lang="es-MX" sz="1100" err="1"/>
              <a:t>EcoLuzBC</a:t>
            </a:r>
            <a:r>
              <a:rPr lang="es-MX" sz="1100"/>
              <a:t>.</a:t>
            </a:r>
          </a:p>
          <a:p>
            <a:pPr lvl="1">
              <a:lnSpc>
                <a:spcPct val="110000"/>
              </a:lnSpc>
            </a:pPr>
            <a:r>
              <a:rPr lang="es-MX" sz="1100"/>
              <a:t>Ve a la sección "</a:t>
            </a:r>
            <a:r>
              <a:rPr lang="es-MX" sz="1100" err="1"/>
              <a:t>Realtime</a:t>
            </a:r>
            <a:r>
              <a:rPr lang="es-MX" sz="1100"/>
              <a:t> </a:t>
            </a:r>
            <a:r>
              <a:rPr lang="es-MX" sz="1100" err="1"/>
              <a:t>Database</a:t>
            </a:r>
            <a:r>
              <a:rPr lang="es-MX" sz="1100"/>
              <a:t>" desde el menú lateral.</a:t>
            </a:r>
          </a:p>
          <a:p>
            <a:pPr lvl="1">
              <a:lnSpc>
                <a:spcPct val="110000"/>
              </a:lnSpc>
            </a:pPr>
            <a:r>
              <a:rPr lang="es-MX" sz="1100"/>
              <a:t>Asegúrate de que el enlace termine en .</a:t>
            </a:r>
            <a:r>
              <a:rPr lang="es-MX" sz="1100" err="1"/>
              <a:t>json</a:t>
            </a:r>
            <a:r>
              <a:rPr lang="es-MX" sz="1100"/>
              <a:t> internamente.</a:t>
            </a:r>
          </a:p>
          <a:p>
            <a:pPr lvl="1">
              <a:lnSpc>
                <a:spcPct val="110000"/>
              </a:lnSpc>
            </a:pPr>
            <a:r>
              <a:rPr lang="es-MX" sz="1100"/>
              <a:t>Verás los datos guardados así: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0AE3524-75F3-58FD-6721-D119D6E2B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4858" y="419362"/>
            <a:ext cx="4784689" cy="28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CF7505-5369-E7CF-BF5C-E42F69291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858" y="3542235"/>
            <a:ext cx="3114412" cy="28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33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viendo un teléfono vacío">
            <a:extLst>
              <a:ext uri="{FF2B5EF4-FFF2-40B4-BE49-F238E27FC236}">
                <a16:creationId xmlns:a16="http://schemas.microsoft.com/office/drawing/2014/main" id="{56F20ECA-D6A0-9DEA-26EB-C047A454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56A8-FA95-652D-AC27-67E4C4434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s-MX" sz="4200">
                <a:solidFill>
                  <a:srgbClr val="FFFFFF"/>
                </a:solidFill>
              </a:rPr>
              <a:t>Crear la app móvil en App Inventor para mostrar los datos de luz desde Firebase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39E70-15BB-8047-E1AA-29CCAA6F0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endParaRPr lang="es-MX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09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5FCA38-32CD-5920-CA77-9AFC140E7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DC4B4-AFC5-C776-4047-9141CBD78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57" y="3886200"/>
            <a:ext cx="4417231" cy="2337393"/>
          </a:xfrm>
        </p:spPr>
        <p:txBody>
          <a:bodyPr anchor="b">
            <a:normAutofit/>
          </a:bodyPr>
          <a:lstStyle/>
          <a:p>
            <a:r>
              <a:rPr lang="es-MX"/>
              <a:t>1. Entra a App Inventor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0559B0-879C-3431-B031-2476BE8A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502" b="1"/>
          <a:stretch>
            <a:fillRect/>
          </a:stretch>
        </p:blipFill>
        <p:spPr>
          <a:xfrm>
            <a:off x="20" y="1"/>
            <a:ext cx="6071587" cy="3429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89AC283-2279-A046-129E-67EA2535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867" r="1" b="20591"/>
          <a:stretch>
            <a:fillRect/>
          </a:stretch>
        </p:blipFill>
        <p:spPr>
          <a:xfrm>
            <a:off x="6127320" y="-1"/>
            <a:ext cx="6064680" cy="342900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661E7D-92F4-58BD-C01D-69CE14348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168" y="3814764"/>
            <a:ext cx="5688283" cy="24088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1800"/>
              <a:t>Ve a: </a:t>
            </a:r>
            <a:r>
              <a:rPr lang="es-MX" sz="1800">
                <a:hlinkClick r:id="rId4"/>
              </a:rPr>
              <a:t>https://ai2.appinventor.mit.edu</a:t>
            </a:r>
            <a:endParaRPr lang="es-MX" sz="1800"/>
          </a:p>
          <a:p>
            <a:pPr marL="457200" indent="-457200">
              <a:buFont typeface="+mj-lt"/>
              <a:buAutoNum type="arabicPeriod"/>
            </a:pPr>
            <a:r>
              <a:rPr lang="es-MX" sz="1800"/>
              <a:t>Inicia sesión con tu cuenta de Google.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1800"/>
              <a:t>Haz clic en </a:t>
            </a:r>
            <a:r>
              <a:rPr lang="es-MX" sz="1800" b="1"/>
              <a:t>"</a:t>
            </a:r>
            <a:r>
              <a:rPr lang="es-MX" sz="1800" b="1" err="1"/>
              <a:t>Create</a:t>
            </a:r>
            <a:r>
              <a:rPr lang="es-MX" sz="1800" b="1"/>
              <a:t> new </a:t>
            </a:r>
            <a:r>
              <a:rPr lang="es-MX" sz="1800" b="1" err="1"/>
              <a:t>project</a:t>
            </a:r>
            <a:r>
              <a:rPr lang="es-MX" sz="1800"/>
              <a:t>" y nómbralo: </a:t>
            </a:r>
            <a:r>
              <a:rPr lang="es-MX" sz="1800" b="1" err="1"/>
              <a:t>EcoLuzTJ_App</a:t>
            </a:r>
            <a:endParaRPr lang="es-MX" sz="1800" b="1"/>
          </a:p>
        </p:txBody>
      </p:sp>
    </p:spTree>
    <p:extLst>
      <p:ext uri="{BB962C8B-B14F-4D97-AF65-F5344CB8AC3E}">
        <p14:creationId xmlns:p14="http://schemas.microsoft.com/office/powerpoint/2010/main" val="272611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1C8AB1-3754-5534-61B2-B4EA7B0F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s-MX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B9BA81-A42E-FBD1-9991-7CA45A29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500"/>
              <a:t>En Tijuana, el uso innecesario de iluminación en espacios públicos y privados representa una oportunidad de ahorro energético que pocas veces se aprovecha.</a:t>
            </a:r>
          </a:p>
          <a:p>
            <a:pPr>
              <a:lnSpc>
                <a:spcPct val="110000"/>
              </a:lnSpc>
            </a:pPr>
            <a:r>
              <a:rPr lang="es-MX" sz="1500"/>
              <a:t> Detectar y automatizar el control de la luz puede mejorar significativamente el consumo responsable.</a:t>
            </a:r>
          </a:p>
          <a:p>
            <a:pPr>
              <a:lnSpc>
                <a:spcPct val="110000"/>
              </a:lnSpc>
            </a:pPr>
            <a:r>
              <a:rPr lang="es-MX" sz="1500"/>
              <a:t>Este proyecto propone un sistema con ESP32 que mide la luz ambiental con una fotoresistencia, controla un LED en función de esa lectura, y envía los datos a Firebase Realtime Database usando HTTP. Esto permite registrar en la nube los cambios en tiempo real.</a:t>
            </a:r>
          </a:p>
          <a:p>
            <a:pPr>
              <a:lnSpc>
                <a:spcPct val="110000"/>
              </a:lnSpc>
            </a:pPr>
            <a:r>
              <a:rPr lang="es-MX" sz="1500"/>
              <a:t>La solución facilita el monitoreo ambiental desde cualquier lugar, fomenta el aprendizaje en tecnologías IoT, y promueve el uso eficiente de la energía. Además, los datos podrán verse en una aplicación móvil creada con App Inventor.</a:t>
            </a:r>
          </a:p>
        </p:txBody>
      </p:sp>
      <p:pic>
        <p:nvPicPr>
          <p:cNvPr id="2050" name="Picture 2" descr="Contaminación lumínica en el país representa miles de millones de pesos en  pérdidas económicas">
            <a:extLst>
              <a:ext uri="{FF2B5EF4-FFF2-40B4-BE49-F238E27FC236}">
                <a16:creationId xmlns:a16="http://schemas.microsoft.com/office/drawing/2014/main" id="{4958A241-3217-37E3-08E3-E45FB266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r="33527" b="1"/>
          <a:stretch>
            <a:fillRect/>
          </a:stretch>
        </p:blipFill>
        <p:spPr bwMode="auto">
          <a:xfrm>
            <a:off x="7345680" y="10"/>
            <a:ext cx="484632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0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41F9B2-B96E-5C10-D699-EF53941E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s-MX" sz="2800"/>
              <a:t>2. Agrega los siguientes componentes en la pantalla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2C32FE-3D96-F907-A715-88E7176D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71" b="18410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1DC8A-F10B-A782-E709-C3CE027DD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100"/>
              <a:t>Desde "</a:t>
            </a:r>
            <a:r>
              <a:rPr lang="es-MX" sz="1100" err="1"/>
              <a:t>User</a:t>
            </a:r>
            <a:r>
              <a:rPr lang="es-MX" sz="1100"/>
              <a:t> Interface":</a:t>
            </a:r>
          </a:p>
          <a:p>
            <a:pPr lvl="1">
              <a:lnSpc>
                <a:spcPct val="110000"/>
              </a:lnSpc>
            </a:pPr>
            <a:r>
              <a:rPr lang="es-MX" sz="1100" b="1"/>
              <a:t>1 </a:t>
            </a:r>
            <a:r>
              <a:rPr lang="es-MX" sz="1100" b="1" err="1"/>
              <a:t>Label</a:t>
            </a:r>
            <a:r>
              <a:rPr lang="es-MX" sz="1100" b="1"/>
              <a:t> </a:t>
            </a:r>
            <a:r>
              <a:rPr lang="es-MX" sz="1100"/>
              <a:t>→ para mostrar el título ("Medidor de luz")</a:t>
            </a:r>
          </a:p>
          <a:p>
            <a:pPr lvl="1">
              <a:lnSpc>
                <a:spcPct val="110000"/>
              </a:lnSpc>
            </a:pPr>
            <a:r>
              <a:rPr lang="es-MX" sz="1100" b="1"/>
              <a:t>1 </a:t>
            </a:r>
            <a:r>
              <a:rPr lang="es-MX" sz="1100" b="1" err="1"/>
              <a:t>Label</a:t>
            </a:r>
            <a:r>
              <a:rPr lang="es-MX" sz="1100" b="1"/>
              <a:t> </a:t>
            </a:r>
            <a:r>
              <a:rPr lang="es-MX" sz="1100"/>
              <a:t>→ para mostrar el valor leído de </a:t>
            </a:r>
            <a:r>
              <a:rPr lang="es-MX" sz="1100" err="1"/>
              <a:t>Firebase</a:t>
            </a:r>
            <a:r>
              <a:rPr lang="es-MX" sz="1100"/>
              <a:t> </a:t>
            </a:r>
          </a:p>
          <a:p>
            <a:pPr lvl="1">
              <a:lnSpc>
                <a:spcPct val="110000"/>
              </a:lnSpc>
            </a:pPr>
            <a:r>
              <a:rPr lang="es-MX" sz="1100" b="1"/>
              <a:t>1 </a:t>
            </a:r>
            <a:r>
              <a:rPr lang="es-MX" sz="1100" b="1" err="1"/>
              <a:t>Button</a:t>
            </a:r>
            <a:r>
              <a:rPr lang="es-MX" sz="1100" b="1"/>
              <a:t> </a:t>
            </a:r>
            <a:r>
              <a:rPr lang="es-MX" sz="1100"/>
              <a:t>→ para actualizar el dato manualmente (texto: “Actualizar”)</a:t>
            </a:r>
          </a:p>
          <a:p>
            <a:pPr>
              <a:lnSpc>
                <a:spcPct val="110000"/>
              </a:lnSpc>
            </a:pPr>
            <a:r>
              <a:rPr lang="es-MX" sz="1100"/>
              <a:t>Desde "</a:t>
            </a:r>
            <a:r>
              <a:rPr lang="es-MX" sz="1100" err="1"/>
              <a:t>Connectivity</a:t>
            </a:r>
            <a:r>
              <a:rPr lang="es-MX" sz="1100"/>
              <a:t>":</a:t>
            </a:r>
          </a:p>
          <a:p>
            <a:pPr lvl="1">
              <a:lnSpc>
                <a:spcPct val="110000"/>
              </a:lnSpc>
            </a:pPr>
            <a:r>
              <a:rPr lang="es-MX" sz="1100"/>
              <a:t>1 componente </a:t>
            </a:r>
            <a:r>
              <a:rPr lang="es-MX" sz="1100" b="1"/>
              <a:t>Web</a:t>
            </a:r>
            <a:r>
              <a:rPr lang="es-MX" sz="1100"/>
              <a:t> (lo llamaremos Web1)</a:t>
            </a:r>
          </a:p>
        </p:txBody>
      </p:sp>
    </p:spTree>
    <p:extLst>
      <p:ext uri="{BB962C8B-B14F-4D97-AF65-F5344CB8AC3E}">
        <p14:creationId xmlns:p14="http://schemas.microsoft.com/office/powerpoint/2010/main" val="2756794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0D3096-E106-FD85-BFC6-72357402F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9F11DE-4DCC-BE06-3A16-73D68E36D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38" r="9081" b="-1"/>
          <a:stretch>
            <a:fillRect/>
          </a:stretch>
        </p:blipFill>
        <p:spPr>
          <a:xfrm>
            <a:off x="419099" y="419100"/>
            <a:ext cx="11353802" cy="60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99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BF56AF-44B4-DAA9-315A-B1873D498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MX"/>
              <a:t>3. Configura el componente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61DC80-4C9E-0CB1-BA16-3907AA7D7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MX" sz="1800"/>
              <a:t>selecciona </a:t>
            </a:r>
            <a:r>
              <a:rPr lang="es-MX" sz="1800" b="1"/>
              <a:t>Web1</a:t>
            </a:r>
            <a:r>
              <a:rPr lang="es-MX" sz="1800"/>
              <a:t> y en las propiedades pon esto:</a:t>
            </a:r>
          </a:p>
          <a:p>
            <a:pPr lvl="1"/>
            <a:r>
              <a:rPr lang="es-MX" sz="1600">
                <a:hlinkClick r:id="rId2"/>
              </a:rPr>
              <a:t>https://ecoluzbc-default-rtdb.firebaseio.com/luz.json</a:t>
            </a:r>
            <a:r>
              <a:rPr lang="es-MX" sz="1600"/>
              <a:t>  </a:t>
            </a:r>
          </a:p>
          <a:p>
            <a:r>
              <a:rPr lang="es-MX" sz="1800"/>
              <a:t>Asegúrate de que la ruta luz es </a:t>
            </a:r>
            <a:r>
              <a:rPr lang="es-MX" sz="1800" b="1"/>
              <a:t>la misma </a:t>
            </a:r>
            <a:r>
              <a:rPr lang="es-MX" sz="1800"/>
              <a:t>donde el ESP32 está guardando el dato en </a:t>
            </a:r>
            <a:r>
              <a:rPr lang="es-MX" sz="1800" b="1" err="1"/>
              <a:t>Firebase</a:t>
            </a:r>
            <a:r>
              <a:rPr lang="es-MX" sz="180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F27CAD-40D0-6B80-18CA-E082D689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95" y="877984"/>
            <a:ext cx="4681506" cy="51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9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4A92FB-6C33-72F4-309D-2EEFB509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802" y="603504"/>
            <a:ext cx="5577902" cy="1527048"/>
          </a:xfrm>
        </p:spPr>
        <p:txBody>
          <a:bodyPr anchor="b">
            <a:normAutofit/>
          </a:bodyPr>
          <a:lstStyle/>
          <a:p>
            <a:r>
              <a:rPr lang="es-MX"/>
              <a:t>4. Programa los bloques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AC3AB3-FFB3-4461-1424-33D56FB1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39042"/>
          <a:stretch>
            <a:fillRect/>
          </a:stretch>
        </p:blipFill>
        <p:spPr>
          <a:xfrm>
            <a:off x="612648" y="1883812"/>
            <a:ext cx="4681506" cy="311876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898CF9-4659-D685-E358-2993913E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02" y="2212848"/>
            <a:ext cx="5577902" cy="409651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800" b="1"/>
              <a:t>Haz clic en la pestaña "Blocks" (Bloques)</a:t>
            </a:r>
            <a:r>
              <a:rPr lang="es-MX" sz="1800"/>
              <a:t> en la parte superior derecha de App Inventor.</a:t>
            </a:r>
          </a:p>
          <a:p>
            <a:pPr marL="457200" lvl="2" indent="0">
              <a:buNone/>
            </a:pPr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1052272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76757-1CFD-BCF4-5F06-EF1497EC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9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9D019AC-C397-C6E2-315B-BD2962A2E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54" r="7176" b="47796"/>
          <a:stretch>
            <a:fillRect/>
          </a:stretch>
        </p:blipFill>
        <p:spPr>
          <a:xfrm>
            <a:off x="1874600" y="501345"/>
            <a:ext cx="8202168" cy="20821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E7D35A-D623-8D25-B079-528AEDEA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4. </a:t>
            </a:r>
            <a:r>
              <a:rPr lang="en-US" err="1"/>
              <a:t>Programa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bloques</a:t>
            </a:r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4FC597-9599-2E6C-EBF6-C39EC1A1E763}"/>
              </a:ext>
            </a:extLst>
          </p:cNvPr>
          <p:cNvSpPr txBox="1"/>
          <p:nvPr/>
        </p:nvSpPr>
        <p:spPr>
          <a:xfrm>
            <a:off x="420528" y="2583524"/>
            <a:ext cx="112861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400" b="1"/>
              <a:t>Cuando se presione el botón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400"/>
              <a:t>Busca el bloque: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400" err="1">
                <a:solidFill>
                  <a:srgbClr val="B18E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es-MX" sz="2400">
                <a:solidFill>
                  <a:srgbClr val="B18E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Button1.Click do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400"/>
              <a:t>Dentro de ese bloque, agrega: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666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Web1.Url to </a:t>
            </a:r>
            <a:r>
              <a:rPr lang="en-US" sz="2400">
                <a:solidFill>
                  <a:srgbClr val="B32D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https://ecoluzbc-default-rtdb.firebaseio.com/luz.json</a:t>
            </a:r>
            <a:endParaRPr lang="en-US" sz="2400">
              <a:solidFill>
                <a:srgbClr val="B32D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MX" sz="2400" err="1">
                <a:solidFill>
                  <a:srgbClr val="7C53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r>
              <a:rPr lang="es-MX" sz="2400">
                <a:solidFill>
                  <a:srgbClr val="7C53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Web1.Get</a:t>
            </a:r>
            <a:endParaRPr lang="en-US" sz="2400">
              <a:solidFill>
                <a:srgbClr val="7C538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endParaRPr lang="en-US" sz="2400">
              <a:solidFill>
                <a:srgbClr val="B32D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>
              <a:solidFill>
                <a:srgbClr val="B32D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197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C7DB5-38D0-1D1F-D470-C7522777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s-MX"/>
              <a:t>4. Programa los bloques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30543D-2658-4173-A6EA-BC98C7BD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8" y="2441274"/>
            <a:ext cx="5173647" cy="164258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E5C24D-3600-C89D-324B-93BCA959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41273"/>
            <a:ext cx="5385816" cy="3817942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MX" sz="2400" b="1"/>
              <a:t>Cuando reciba la respuesta:</a:t>
            </a:r>
          </a:p>
          <a:p>
            <a:pPr lvl="1"/>
            <a:r>
              <a:rPr lang="es-MX" sz="2200"/>
              <a:t>Busca el bloque: </a:t>
            </a:r>
          </a:p>
          <a:p>
            <a:pPr marL="1257300" lvl="2" indent="-342900"/>
            <a:r>
              <a:rPr lang="es-MX" sz="2400" err="1">
                <a:solidFill>
                  <a:srgbClr val="B18E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es-MX" sz="2400">
                <a:solidFill>
                  <a:srgbClr val="B18E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Web1.GotText do</a:t>
            </a:r>
          </a:p>
          <a:p>
            <a:pPr marL="800100" lvl="1" indent="-342900"/>
            <a:r>
              <a:rPr lang="es-MX" sz="2400"/>
              <a:t>Dentro de ese bloque, agrega: </a:t>
            </a:r>
          </a:p>
          <a:p>
            <a:pPr marL="1257300" lvl="2" indent="-342900"/>
            <a:r>
              <a:rPr lang="en-US" sz="2400">
                <a:solidFill>
                  <a:srgbClr val="2666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</a:t>
            </a:r>
            <a:r>
              <a:rPr lang="en-US" sz="2400" b="1" u="sng">
                <a:solidFill>
                  <a:srgbClr val="2666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Label2.Text </a:t>
            </a:r>
            <a:r>
              <a:rPr lang="en-US" sz="2400">
                <a:solidFill>
                  <a:srgbClr val="2666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</a:t>
            </a:r>
            <a:r>
              <a:rPr lang="en-US" sz="2400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</a:t>
            </a:r>
            <a:r>
              <a:rPr lang="en-US" sz="2400" err="1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responseContent</a:t>
            </a:r>
            <a:endParaRPr lang="en-US" sz="2400">
              <a:solidFill>
                <a:srgbClr val="D05F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059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6335BF-1B3C-980B-58DF-AB26A489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MX"/>
              <a:t>5. Instala la app de prueba en tu celular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DEEDD3-58B1-DCF1-6218-5163B9487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MX" sz="1800"/>
              <a:t>En tu celular Android:</a:t>
            </a:r>
          </a:p>
          <a:p>
            <a:pPr lvl="1"/>
            <a:r>
              <a:rPr lang="es-MX" sz="1600"/>
              <a:t>Descarga MIT AI2 </a:t>
            </a:r>
            <a:r>
              <a:rPr lang="es-MX" sz="1600" err="1"/>
              <a:t>Companion</a:t>
            </a:r>
            <a:r>
              <a:rPr lang="es-MX" sz="1600"/>
              <a:t> desde Google Play Store.</a:t>
            </a:r>
          </a:p>
          <a:p>
            <a:r>
              <a:rPr lang="es-MX" sz="1800"/>
              <a:t>Abre la app y déjala lista.</a:t>
            </a:r>
          </a:p>
        </p:txBody>
      </p:sp>
      <p:pic>
        <p:nvPicPr>
          <p:cNvPr id="7170" name="Picture 2" descr="MIT AI2 Companion para Android - Descarga el APK en Uptodown">
            <a:extLst>
              <a:ext uri="{FF2B5EF4-FFF2-40B4-BE49-F238E27FC236}">
                <a16:creationId xmlns:a16="http://schemas.microsoft.com/office/drawing/2014/main" id="{ED31BD5A-0EAB-9E36-8716-755862D3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6655" y="433384"/>
            <a:ext cx="3370986" cy="60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821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2F3092-B175-BD3D-F5FA-B3EC5E6B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r>
              <a:rPr lang="es-MX"/>
              <a:t>6. Prueba tu app en tiempo real (Live Test)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149504-081A-DC22-B9CB-FBDA366E2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r>
              <a:rPr lang="es-MX" sz="1800"/>
              <a:t>En tu </a:t>
            </a:r>
            <a:r>
              <a:rPr lang="es-MX" sz="1800" err="1"/>
              <a:t>compu</a:t>
            </a:r>
            <a:r>
              <a:rPr lang="es-MX" sz="1800"/>
              <a:t>, en App Inventor:</a:t>
            </a:r>
          </a:p>
          <a:p>
            <a:pPr lvl="1"/>
            <a:r>
              <a:rPr lang="es-MX"/>
              <a:t>Haz clic en el menú </a:t>
            </a:r>
            <a:r>
              <a:rPr lang="es-MX" b="1"/>
              <a:t>"</a:t>
            </a:r>
            <a:r>
              <a:rPr lang="es-MX" b="1" err="1"/>
              <a:t>Connect</a:t>
            </a:r>
            <a:r>
              <a:rPr lang="es-MX" b="1"/>
              <a:t>" </a:t>
            </a:r>
            <a:r>
              <a:rPr lang="es-MX"/>
              <a:t>→ </a:t>
            </a:r>
            <a:r>
              <a:rPr lang="es-MX" b="1"/>
              <a:t>"AI </a:t>
            </a:r>
            <a:r>
              <a:rPr lang="es-MX" b="1" err="1"/>
              <a:t>Companion</a:t>
            </a:r>
            <a:r>
              <a:rPr lang="es-MX" b="1"/>
              <a:t>“</a:t>
            </a:r>
          </a:p>
          <a:p>
            <a:pPr lvl="1"/>
            <a:r>
              <a:rPr lang="es-MX"/>
              <a:t>Verás un código </a:t>
            </a:r>
            <a:r>
              <a:rPr lang="es-MX" b="1"/>
              <a:t>QR</a:t>
            </a:r>
          </a:p>
          <a:p>
            <a:pPr lvl="1"/>
            <a:r>
              <a:rPr lang="es-MX"/>
              <a:t>En tu celular, abre la app AI2 </a:t>
            </a:r>
            <a:r>
              <a:rPr lang="es-MX" err="1"/>
              <a:t>Companion</a:t>
            </a:r>
            <a:r>
              <a:rPr lang="es-MX"/>
              <a:t> y </a:t>
            </a:r>
            <a:r>
              <a:rPr lang="es-MX" b="1"/>
              <a:t>escanea ese código</a:t>
            </a:r>
          </a:p>
          <a:p>
            <a:r>
              <a:rPr lang="es-MX" sz="1800"/>
              <a:t>Espera unos segundos... tu app aparecerá en tu celular y funcionará en tiempo real.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146404-BC74-1E74-B77E-2BF1A707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939" r="50000"/>
          <a:stretch>
            <a:fillRect/>
          </a:stretch>
        </p:blipFill>
        <p:spPr>
          <a:xfrm>
            <a:off x="6834858" y="583144"/>
            <a:ext cx="4919650" cy="27312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E18D66-04FF-F5C1-C018-47062529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58" y="3542235"/>
            <a:ext cx="2466370" cy="28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77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39553-4336-4FCE-3DDE-DBA25DA6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7. Pulsa el botón "Actualizar" en la app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171D7F-2A0A-9448-742B-6F6C41CC1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MX"/>
              <a:t>La app debería conectarse a </a:t>
            </a:r>
            <a:r>
              <a:rPr lang="es-MX" err="1"/>
              <a:t>Firebase</a:t>
            </a:r>
            <a:endParaRPr lang="es-MX"/>
          </a:p>
          <a:p>
            <a:r>
              <a:rPr lang="es-MX"/>
              <a:t>Leer el valor que se está guardando (por el ESP32)</a:t>
            </a:r>
          </a:p>
          <a:p>
            <a:r>
              <a:rPr lang="es-MX"/>
              <a:t> Y mostrarlo en Label2.</a:t>
            </a:r>
          </a:p>
          <a:p>
            <a:pPr marL="0" indent="0">
              <a:buNone/>
            </a:pPr>
            <a:r>
              <a:rPr lang="es-MX" b="1"/>
              <a:t>¿Qué necesitas tener listo antes de probar?</a:t>
            </a:r>
          </a:p>
          <a:p>
            <a:r>
              <a:rPr lang="es-MX"/>
              <a:t>ESP32 encendido y </a:t>
            </a:r>
            <a:r>
              <a:rPr lang="es-MX" b="1"/>
              <a:t>enviando datos a </a:t>
            </a:r>
            <a:r>
              <a:rPr lang="es-MX" b="1" err="1"/>
              <a:t>Firebase</a:t>
            </a:r>
            <a:r>
              <a:rPr lang="es-MX"/>
              <a:t>.</a:t>
            </a:r>
          </a:p>
          <a:p>
            <a:r>
              <a:rPr lang="es-MX"/>
              <a:t>En </a:t>
            </a:r>
            <a:r>
              <a:rPr lang="es-MX" err="1"/>
              <a:t>Firebase</a:t>
            </a:r>
            <a:r>
              <a:rPr lang="es-MX"/>
              <a:t>, en tu base de datos en tiempo real, debe existir un campo llamado luz y tener algún valor.</a:t>
            </a:r>
          </a:p>
          <a:p>
            <a:r>
              <a:rPr lang="es-MX"/>
              <a:t>El ESP32 debe estar enviando datos con la ruta correcta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4CE4004-DC5A-974A-967B-2BD28249A0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83949" y="1825625"/>
            <a:ext cx="1958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37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96D3F9-2883-0EAD-EE8F-AA6D168BB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/>
              <a:t>Adaptar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53836D0-7B9F-3F5C-878F-29B39731E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/>
              <a:t>Usa **POST** si quieres guardar varios valores diferentes (como un registro histórico).</a:t>
            </a:r>
          </a:p>
          <a:p>
            <a:r>
              <a:rPr lang="es-MX"/>
              <a:t>Usa **PUT** si solo quieres guardar el último valor y reemplazar el anterior.</a:t>
            </a:r>
          </a:p>
        </p:txBody>
      </p:sp>
    </p:spTree>
    <p:extLst>
      <p:ext uri="{BB962C8B-B14F-4D97-AF65-F5344CB8AC3E}">
        <p14:creationId xmlns:p14="http://schemas.microsoft.com/office/powerpoint/2010/main" val="286887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A8CD0E6-7142-FEFE-1B3D-A5099C370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C1CDED-BB8A-BE28-7A8E-65AFCDE5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57" y="3499089"/>
            <a:ext cx="4014216" cy="2807208"/>
          </a:xfrm>
        </p:spPr>
        <p:txBody>
          <a:bodyPr anchor="b">
            <a:normAutofit/>
          </a:bodyPr>
          <a:lstStyle/>
          <a:p>
            <a:r>
              <a:rPr lang="es-MX"/>
              <a:t>Objetivos de Desarrollo Sostenible (ODS)</a:t>
            </a:r>
          </a:p>
        </p:txBody>
      </p:sp>
      <p:pic>
        <p:nvPicPr>
          <p:cNvPr id="1028" name="Picture 4" descr="ODS 11.6: Reducir el impacto medioambiental de las ciudades | ICCROM | Our  Collections Matter">
            <a:extLst>
              <a:ext uri="{FF2B5EF4-FFF2-40B4-BE49-F238E27FC236}">
                <a16:creationId xmlns:a16="http://schemas.microsoft.com/office/drawing/2014/main" id="{9247AC19-FD76-0A3B-E205-99C8708A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4072" y="419099"/>
            <a:ext cx="2528287" cy="252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bjetivo de Desarrollo Sostenible 7 - Wikipedia, la enciclopedia libre">
            <a:extLst>
              <a:ext uri="{FF2B5EF4-FFF2-40B4-BE49-F238E27FC236}">
                <a16:creationId xmlns:a16="http://schemas.microsoft.com/office/drawing/2014/main" id="{B15B801E-08BF-A5F0-841C-3D4E06733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1961" y="419100"/>
            <a:ext cx="2528286" cy="25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bjetivo de Desarrollo Sostenible 9 - Wikipedia, la enciclopedia libre">
            <a:extLst>
              <a:ext uri="{FF2B5EF4-FFF2-40B4-BE49-F238E27FC236}">
                <a16:creationId xmlns:a16="http://schemas.microsoft.com/office/drawing/2014/main" id="{A7D8D921-0679-148E-5254-779D9C55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2812" y="419100"/>
            <a:ext cx="2528286" cy="25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05B3D-5BCA-8747-18F0-EB08DCF9B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408" y="3493108"/>
            <a:ext cx="6190488" cy="28072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300" b="1"/>
              <a:t>ODS 7: Energía asequible y no contaminante</a:t>
            </a:r>
            <a:br>
              <a:rPr lang="es-MX" sz="1300"/>
            </a:br>
            <a:r>
              <a:rPr lang="es-MX" sz="1300"/>
              <a:t>— Al promover el uso eficiente de la iluminación mediante sensores y control inteligente, se contribuye a reducir el consumo energético y fomentar energías limpias.</a:t>
            </a:r>
          </a:p>
          <a:p>
            <a:pPr>
              <a:lnSpc>
                <a:spcPct val="110000"/>
              </a:lnSpc>
            </a:pPr>
            <a:r>
              <a:rPr lang="es-MX" sz="1300" b="1"/>
              <a:t>ODS 11: Ciudades y comunidades sostenibles</a:t>
            </a:r>
            <a:br>
              <a:rPr lang="es-MX" sz="1300"/>
            </a:br>
            <a:r>
              <a:rPr lang="es-MX" sz="1300"/>
              <a:t>— El proyecto aporta a crear ciudades más inteligentes, seguras y eficientes en el uso de recursos, mejorando la calidad de vida urbana en Tijuana.</a:t>
            </a:r>
          </a:p>
          <a:p>
            <a:pPr>
              <a:lnSpc>
                <a:spcPct val="110000"/>
              </a:lnSpc>
            </a:pPr>
            <a:r>
              <a:rPr lang="es-MX" sz="1300" b="1"/>
              <a:t>ODS 9: Industria, innovación e infraestructura</a:t>
            </a:r>
            <a:br>
              <a:rPr lang="es-MX" sz="1300"/>
            </a:br>
            <a:r>
              <a:rPr lang="es-MX" sz="1300"/>
              <a:t>— Impulsa la innovación tecnológica y la infraestructura digital para el desarrollo sostenible mediante IoT y soluciones conectadas en la nube.</a:t>
            </a:r>
          </a:p>
        </p:txBody>
      </p:sp>
    </p:spTree>
    <p:extLst>
      <p:ext uri="{BB962C8B-B14F-4D97-AF65-F5344CB8AC3E}">
        <p14:creationId xmlns:p14="http://schemas.microsoft.com/office/powerpoint/2010/main" val="544576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61FEBE-B024-E867-ADF8-B65D117A2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73872A-3AC2-F56E-56FF-22B81B3F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953569" cy="1527048"/>
          </a:xfrm>
        </p:spPr>
        <p:txBody>
          <a:bodyPr anchor="b">
            <a:normAutofit/>
          </a:bodyPr>
          <a:lstStyle/>
          <a:p>
            <a:r>
              <a:rPr lang="es-MX"/>
              <a:t>Adaptación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6B3ADA-B024-7C2E-0F17-1EC556CE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953569" cy="4096512"/>
          </a:xfrm>
        </p:spPr>
        <p:txBody>
          <a:bodyPr>
            <a:normAutofit/>
          </a:bodyPr>
          <a:lstStyle/>
          <a:p>
            <a:r>
              <a:rPr lang="es-MX" sz="1800"/>
              <a:t>Ejemplo completo para que el ESP32 envíe el valor del sensor usando HTTP PUT, así siempre se sobrescribe y solo tendrás un valor guardado </a:t>
            </a:r>
          </a:p>
          <a:p>
            <a:r>
              <a:rPr lang="es-MX" sz="1800">
                <a:hlinkClick r:id="rId2"/>
              </a:rPr>
              <a:t>Código </a:t>
            </a:r>
            <a:endParaRPr lang="es-MX" sz="18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D59586-6E35-04CA-7962-87ADAE2E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521" b="-1"/>
          <a:stretch>
            <a:fillRect/>
          </a:stretch>
        </p:blipFill>
        <p:spPr>
          <a:xfrm>
            <a:off x="7435018" y="10"/>
            <a:ext cx="4756982" cy="34054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C9E47C-0633-DDB7-D8E1-ED5E9AEB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67801"/>
          <a:stretch>
            <a:fillRect/>
          </a:stretch>
        </p:blipFill>
        <p:spPr>
          <a:xfrm>
            <a:off x="7435018" y="3454171"/>
            <a:ext cx="4756982" cy="34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75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906C4C1-CC7B-3301-BD5C-CD0772CB5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BF84096-B83A-2E3C-C37B-5B8E15918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4237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áficas financieras en una pantalla oscura">
            <a:extLst>
              <a:ext uri="{FF2B5EF4-FFF2-40B4-BE49-F238E27FC236}">
                <a16:creationId xmlns:a16="http://schemas.microsoft.com/office/drawing/2014/main" id="{6779E6CF-76A6-31AD-D0D2-4D80A866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05CE51A-BB78-FFED-198D-A774A3CC3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es-MX" sz="3100">
                <a:solidFill>
                  <a:srgbClr val="FFFFFF"/>
                </a:solidFill>
              </a:rPr>
              <a:t>Mostrar una gráfica en App Inventor con la evolución del valor de luz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5BF173F5-F049-FF25-5010-A828D00C6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618" y="3845971"/>
            <a:ext cx="4671319" cy="1381455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Esto permitirá </a:t>
            </a:r>
            <a:r>
              <a:rPr lang="es-MX" b="1">
                <a:solidFill>
                  <a:srgbClr val="FFFFFF"/>
                </a:solidFill>
              </a:rPr>
              <a:t>visualizar los últimos valores registrados por el ESP32 en una gráfica de líneas</a:t>
            </a:r>
            <a:r>
              <a:rPr lang="es-MX">
                <a:solidFill>
                  <a:srgbClr val="FFFFFF"/>
                </a:solidFill>
              </a:rPr>
              <a:t>, directamente desde App Inventor.</a:t>
            </a:r>
          </a:p>
        </p:txBody>
      </p:sp>
    </p:spTree>
    <p:extLst>
      <p:ext uri="{BB962C8B-B14F-4D97-AF65-F5344CB8AC3E}">
        <p14:creationId xmlns:p14="http://schemas.microsoft.com/office/powerpoint/2010/main" val="172911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7C18FB-038A-EF34-1E92-B07E10E3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s-MX"/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1AE4B8-A81F-A6B4-E23B-80472DBC6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es-MX" sz="1800"/>
              <a:t>Mostrar en App Inventor </a:t>
            </a:r>
            <a:r>
              <a:rPr lang="es-MX" sz="1800" b="1"/>
              <a:t>una gráfica con los valores históricos de luz </a:t>
            </a:r>
            <a:r>
              <a:rPr lang="es-MX" sz="1800"/>
              <a:t>enviados por el ESP32 a Firebase.</a:t>
            </a:r>
          </a:p>
        </p:txBody>
      </p:sp>
      <p:pic>
        <p:nvPicPr>
          <p:cNvPr id="12" name="Picture 4" descr="Gráfico de cotizaciones bursátiles en pantalla">
            <a:extLst>
              <a:ext uri="{FF2B5EF4-FFF2-40B4-BE49-F238E27FC236}">
                <a16:creationId xmlns:a16="http://schemas.microsoft.com/office/drawing/2014/main" id="{BAB9F387-3EE6-4F83-7BCA-B7511B9A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434" r="16579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7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D77EC5-9A0E-36A6-6609-541F6DA4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s-MX"/>
              <a:t>CÓDIGO ESP32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486280-7D70-5CC3-5153-5FB2EEA3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s-MX" sz="1800"/>
              <a:t>Primero, modifica el código de tu ESP32 para que no sobrescriba el dato, sino que guarde cada uno como un nuevo nodo (registro).</a:t>
            </a:r>
          </a:p>
          <a:p>
            <a:r>
              <a:rPr lang="es-MX" sz="1800"/>
              <a:t>Vamos a usar POST en lugar de PUT, para que cada valor se guarde con un ID automático.</a:t>
            </a:r>
          </a:p>
          <a:p>
            <a:r>
              <a:rPr lang="es-MX" sz="1800">
                <a:hlinkClick r:id="rId2"/>
              </a:rPr>
              <a:t>Código Modificado </a:t>
            </a:r>
            <a:endParaRPr lang="es-MX" sz="18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3E2AAE-81DC-C806-6B20-8BD98A52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95" y="648264"/>
            <a:ext cx="4681506" cy="558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F7F7C3-2D24-0933-D7F4-C94207FD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872216" cy="1132258"/>
          </a:xfrm>
        </p:spPr>
        <p:txBody>
          <a:bodyPr anchor="t">
            <a:normAutofit/>
          </a:bodyPr>
          <a:lstStyle/>
          <a:p>
            <a:r>
              <a:rPr lang="es-MX"/>
              <a:t>APP INVENTOR- Interfaz de usuario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CB6B3EA-3505-FECA-AFA1-DFA9A74B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49" y="1821238"/>
            <a:ext cx="2838735" cy="44881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0B22F3-E078-960F-D19D-819F029A2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227" y="1970835"/>
            <a:ext cx="3163824" cy="418786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A11DA-07F7-2E4D-EE17-3C474550D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619" y="1775012"/>
            <a:ext cx="3902243" cy="4534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500"/>
              <a:t> </a:t>
            </a:r>
            <a:r>
              <a:rPr lang="es-MX" sz="1500" b="1"/>
              <a:t>Interfaz de usuario:</a:t>
            </a:r>
          </a:p>
          <a:p>
            <a:pPr lvl="1">
              <a:lnSpc>
                <a:spcPct val="110000"/>
              </a:lnSpc>
            </a:pPr>
            <a:r>
              <a:rPr lang="es-MX" sz="1500"/>
              <a:t>Arrastra un </a:t>
            </a:r>
            <a:r>
              <a:rPr lang="es-MX" sz="1500" b="1"/>
              <a:t>Chart</a:t>
            </a:r>
            <a:r>
              <a:rPr lang="es-MX" sz="1500"/>
              <a:t> al diseño (se puede dejar en 300x200 </a:t>
            </a:r>
            <a:r>
              <a:rPr lang="es-MX" sz="1500" err="1"/>
              <a:t>px</a:t>
            </a:r>
            <a:r>
              <a:rPr lang="es-MX" sz="1500"/>
              <a:t> por ahora).</a:t>
            </a:r>
          </a:p>
          <a:p>
            <a:pPr lvl="1">
              <a:lnSpc>
                <a:spcPct val="110000"/>
              </a:lnSpc>
            </a:pPr>
            <a:r>
              <a:rPr lang="es-MX" sz="1500"/>
              <a:t>Luego arrastra un </a:t>
            </a:r>
            <a:r>
              <a:rPr lang="es-MX" sz="1500" b="1"/>
              <a:t>ChartData2D</a:t>
            </a:r>
            <a:r>
              <a:rPr lang="es-MX" sz="1500"/>
              <a:t> y asócialo al Chart desde sus propiedades.</a:t>
            </a:r>
          </a:p>
          <a:p>
            <a:pPr lvl="2">
              <a:lnSpc>
                <a:spcPct val="110000"/>
              </a:lnSpc>
            </a:pPr>
            <a:r>
              <a:rPr lang="es-MX" sz="1500"/>
              <a:t>Ponle un Name al ChartData2D, por ejemplo: </a:t>
            </a:r>
            <a:r>
              <a:rPr lang="es-MX" sz="1500" b="1" err="1"/>
              <a:t>graficaLuz</a:t>
            </a:r>
            <a:r>
              <a:rPr lang="es-MX" sz="1500"/>
              <a:t>.</a:t>
            </a:r>
          </a:p>
          <a:p>
            <a:pPr lvl="1">
              <a:lnSpc>
                <a:spcPct val="110000"/>
              </a:lnSpc>
            </a:pPr>
            <a:r>
              <a:rPr lang="es-MX" sz="1500"/>
              <a:t>Añade un </a:t>
            </a:r>
            <a:r>
              <a:rPr lang="es-MX" sz="1500" b="1" err="1"/>
              <a:t>Clock</a:t>
            </a:r>
            <a:r>
              <a:rPr lang="es-MX" sz="1500"/>
              <a:t> y ajusta su </a:t>
            </a:r>
            <a:r>
              <a:rPr lang="es-MX" sz="1500" err="1"/>
              <a:t>TimerInterval</a:t>
            </a:r>
            <a:r>
              <a:rPr lang="es-MX" sz="1500"/>
              <a:t> a 3000 ms (3 segundos).</a:t>
            </a:r>
          </a:p>
          <a:p>
            <a:pPr lvl="1">
              <a:lnSpc>
                <a:spcPct val="110000"/>
              </a:lnSpc>
            </a:pPr>
            <a:r>
              <a:rPr lang="es-MX" sz="1500"/>
              <a:t>Añade un componente </a:t>
            </a:r>
            <a:r>
              <a:rPr lang="es-MX" sz="1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r>
              <a:rPr lang="es-MX" sz="1500"/>
              <a:t> y configúralo con tu URL de </a:t>
            </a:r>
            <a:r>
              <a:rPr lang="es-MX" sz="1500" err="1"/>
              <a:t>Firebase</a:t>
            </a:r>
            <a:r>
              <a:rPr lang="es-MX" sz="1500"/>
              <a:t> terminando en .</a:t>
            </a:r>
            <a:r>
              <a:rPr lang="es-MX" sz="1500" err="1"/>
              <a:t>json</a:t>
            </a:r>
            <a:r>
              <a:rPr lang="es-MX" sz="15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727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D3975-78B7-88E9-F026-8C189B65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APP INVENTOR- Bloques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3FDE35-F8E5-551E-6E4E-C0C8C0351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s-MX" b="1"/>
              <a:t>Bloques</a:t>
            </a:r>
          </a:p>
          <a:p>
            <a:pPr lvl="1"/>
            <a:r>
              <a:rPr lang="es-MX"/>
              <a:t>Ve a la sección </a:t>
            </a:r>
            <a:r>
              <a:rPr lang="es-MX" b="1"/>
              <a:t>"Blocks" </a:t>
            </a:r>
            <a:r>
              <a:rPr lang="es-MX"/>
              <a:t>en App Inventor.</a:t>
            </a:r>
          </a:p>
          <a:p>
            <a:pPr lvl="1"/>
            <a:r>
              <a:rPr lang="es-MX"/>
              <a:t>Busca el componente </a:t>
            </a:r>
            <a:r>
              <a:rPr lang="es-MX" b="1"/>
              <a:t>Clock1</a:t>
            </a:r>
            <a:r>
              <a:rPr lang="es-MX"/>
              <a:t> en la izquierda.</a:t>
            </a:r>
          </a:p>
          <a:p>
            <a:pPr lvl="1"/>
            <a:r>
              <a:rPr lang="es-MX"/>
              <a:t>Arrastra el bloque:</a:t>
            </a:r>
          </a:p>
          <a:p>
            <a:pPr lvl="2"/>
            <a:r>
              <a:rPr lang="es-MX" err="1">
                <a:solidFill>
                  <a:srgbClr val="B18E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es-MX">
                <a:solidFill>
                  <a:srgbClr val="B18E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Clock1.Timer do</a:t>
            </a:r>
          </a:p>
          <a:p>
            <a:pPr lvl="1"/>
            <a:r>
              <a:rPr lang="es-MX"/>
              <a:t>Dentro de ese bloque, añade:</a:t>
            </a:r>
          </a:p>
          <a:p>
            <a:pPr lvl="2"/>
            <a:r>
              <a:rPr lang="es-MX">
                <a:solidFill>
                  <a:srgbClr val="2666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Web1.Url </a:t>
            </a:r>
            <a:r>
              <a:rPr lang="es-MX" err="1">
                <a:solidFill>
                  <a:srgbClr val="2666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MX">
                <a:solidFill>
                  <a:srgbClr val="B32D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>
                <a:solidFill>
                  <a:srgbClr val="B32D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https://ecoluzbc-default-rtdb.firebaseio.com/Luz.json</a:t>
            </a:r>
            <a:r>
              <a:rPr lang="es-MX">
                <a:solidFill>
                  <a:srgbClr val="B32D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1"/>
            <a:r>
              <a:rPr lang="es-MX"/>
              <a:t>Luego agrega:</a:t>
            </a:r>
          </a:p>
          <a:p>
            <a:pPr lvl="2"/>
            <a:r>
              <a:rPr lang="es-MX" err="1">
                <a:solidFill>
                  <a:srgbClr val="7C53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r>
              <a:rPr lang="es-MX">
                <a:solidFill>
                  <a:srgbClr val="7C53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Web1.Get</a:t>
            </a:r>
          </a:p>
          <a:p>
            <a:pPr marL="228600" lvl="1" indent="0">
              <a:buNone/>
            </a:pPr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ABEBED-A2B7-9E96-32ED-E41E059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67" y="4576298"/>
            <a:ext cx="8775533" cy="20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6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F2D02-7D53-1ADF-0396-55DADE2F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APP INVENTOR- Bloques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2A14C2-031C-8F22-03ED-6115FC327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 startAt="2"/>
            </a:pPr>
            <a:r>
              <a:rPr lang="es-MX"/>
              <a:t>Bloques</a:t>
            </a:r>
          </a:p>
          <a:p>
            <a:pPr lvl="1"/>
            <a:r>
              <a:rPr lang="es-MX"/>
              <a:t>crea otro bloque: </a:t>
            </a:r>
          </a:p>
          <a:p>
            <a:pPr lvl="2"/>
            <a:r>
              <a:rPr lang="es-MX" err="1">
                <a:solidFill>
                  <a:srgbClr val="B18E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es-MX">
                <a:solidFill>
                  <a:srgbClr val="B18E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Web1.GotText </a:t>
            </a:r>
          </a:p>
          <a:p>
            <a:pPr lvl="1"/>
            <a:r>
              <a:rPr lang="es-MX"/>
              <a:t>Ahora necesitamos extraer el número desde el texto "{"valorLuz":800}".</a:t>
            </a:r>
          </a:p>
          <a:p>
            <a:pPr lvl="1"/>
            <a:r>
              <a:rPr lang="es-MX"/>
              <a:t>Para eso usamos: </a:t>
            </a:r>
            <a:r>
              <a:rPr lang="es-MX" err="1"/>
              <a:t>JSONTextDecode</a:t>
            </a:r>
            <a:r>
              <a:rPr lang="es-MX"/>
              <a:t> (viene del componente Web1)</a:t>
            </a:r>
          </a:p>
          <a:p>
            <a:pPr lvl="1"/>
            <a:r>
              <a:rPr lang="es-MX"/>
              <a:t>Haz esto dentro del bloque:</a:t>
            </a:r>
          </a:p>
          <a:p>
            <a:pPr lvl="2"/>
            <a:r>
              <a:rPr lang="es-MX"/>
              <a:t>Crea una variable temporal (ej. </a:t>
            </a:r>
            <a:r>
              <a:rPr lang="es-MX" err="1"/>
              <a:t>valorLuz</a:t>
            </a:r>
            <a:r>
              <a:rPr lang="es-MX"/>
              <a:t>)</a:t>
            </a:r>
          </a:p>
          <a:p>
            <a:pPr lvl="2"/>
            <a:r>
              <a:rPr lang="es-MX"/>
              <a:t>Usa el bloque:</a:t>
            </a:r>
          </a:p>
          <a:p>
            <a:pPr lvl="3"/>
            <a:r>
              <a:rPr lang="en-US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global </a:t>
            </a:r>
            <a:r>
              <a:rPr lang="en-US" err="1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valorLuz</a:t>
            </a:r>
            <a:r>
              <a:rPr lang="en-US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/>
              <a:t>(</a:t>
            </a:r>
            <a:r>
              <a:rPr lang="en-US">
                <a:solidFill>
                  <a:srgbClr val="7C53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Web1.JSONTextDecode </a:t>
            </a:r>
            <a:r>
              <a:rPr lang="en-US"/>
              <a:t>(</a:t>
            </a:r>
            <a:r>
              <a:rPr lang="en-US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</a:t>
            </a:r>
            <a:r>
              <a:rPr lang="en-US" err="1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responseContent</a:t>
            </a:r>
            <a:r>
              <a:rPr lang="en-US"/>
              <a:t>))</a:t>
            </a:r>
            <a:endParaRPr lang="es-MX"/>
          </a:p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DCF486-C226-E8E1-2571-3CE49B9A3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27" y="5054567"/>
            <a:ext cx="6222538" cy="17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9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06A9D-C5DC-41EA-761C-6890D55A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APP INVENTOR- Bloques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F31957-3EE8-FDE1-DB27-DD8D7D80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 startAt="3"/>
            </a:pPr>
            <a:r>
              <a:rPr lang="es-MX"/>
              <a:t>Luego </a:t>
            </a:r>
            <a:r>
              <a:rPr lang="es-MX" b="1"/>
              <a:t>añade otro bloque</a:t>
            </a:r>
            <a:r>
              <a:rPr lang="es-MX"/>
              <a:t> para sacar sólo el número:</a:t>
            </a:r>
          </a:p>
          <a:p>
            <a:pPr lvl="1"/>
            <a:r>
              <a:rPr lang="es-MX" b="1"/>
              <a:t>¿Cómo hacer el bloque: </a:t>
            </a:r>
            <a:r>
              <a:rPr lang="es-MX" b="1" err="1"/>
              <a:t>get</a:t>
            </a:r>
            <a:r>
              <a:rPr lang="es-MX" b="1"/>
              <a:t> </a:t>
            </a:r>
            <a:r>
              <a:rPr lang="es-MX" b="1" err="1"/>
              <a:t>property</a:t>
            </a:r>
            <a:r>
              <a:rPr lang="es-MX" b="1"/>
              <a:t> "</a:t>
            </a:r>
            <a:r>
              <a:rPr lang="es-MX" b="1" err="1"/>
              <a:t>valorLuz</a:t>
            </a:r>
            <a:r>
              <a:rPr lang="es-MX" b="1"/>
              <a:t>" </a:t>
            </a:r>
            <a:r>
              <a:rPr lang="es-MX" b="1" err="1"/>
              <a:t>of</a:t>
            </a:r>
            <a:r>
              <a:rPr lang="es-MX" b="1"/>
              <a:t> objeto?</a:t>
            </a:r>
          </a:p>
          <a:p>
            <a:pPr lvl="2"/>
            <a:r>
              <a:rPr lang="es-MX"/>
              <a:t>Ve a la categoría "Diccionarios" (</a:t>
            </a:r>
            <a:r>
              <a:rPr lang="es-MX" err="1"/>
              <a:t>Dictionaries</a:t>
            </a:r>
            <a:r>
              <a:rPr lang="es-MX"/>
              <a:t>).</a:t>
            </a:r>
          </a:p>
          <a:p>
            <a:pPr lvl="2"/>
            <a:r>
              <a:rPr lang="es-MX"/>
              <a:t>Busca este bloque:</a:t>
            </a:r>
          </a:p>
          <a:p>
            <a:pPr lvl="3"/>
            <a:r>
              <a:rPr lang="en-US">
                <a:solidFill>
                  <a:srgbClr val="2D17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value for key __ in dictionary __</a:t>
            </a:r>
          </a:p>
          <a:p>
            <a:pPr lvl="2"/>
            <a:r>
              <a:rPr lang="es-MX"/>
              <a:t>Rellénalo así:</a:t>
            </a:r>
          </a:p>
          <a:p>
            <a:pPr lvl="3"/>
            <a:r>
              <a:rPr lang="es-MX"/>
              <a:t>En </a:t>
            </a:r>
            <a:r>
              <a:rPr lang="es-MX" err="1"/>
              <a:t>key</a:t>
            </a:r>
            <a:r>
              <a:rPr lang="es-MX"/>
              <a:t> pon un texto que diga </a:t>
            </a:r>
            <a:r>
              <a:rPr lang="es-MX">
                <a:solidFill>
                  <a:srgbClr val="B32D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s-MX" err="1">
                <a:solidFill>
                  <a:srgbClr val="B32D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valorLuz</a:t>
            </a:r>
            <a:r>
              <a:rPr lang="es-MX"/>
              <a:t>" (categoría Text).</a:t>
            </a:r>
          </a:p>
          <a:p>
            <a:pPr lvl="3"/>
            <a:r>
              <a:rPr lang="es-MX"/>
              <a:t>En </a:t>
            </a:r>
            <a:r>
              <a:rPr lang="es-MX" err="1"/>
              <a:t>dictionary</a:t>
            </a:r>
            <a:r>
              <a:rPr lang="es-MX"/>
              <a:t> pon la variable </a:t>
            </a:r>
            <a:r>
              <a:rPr lang="es-MX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</a:t>
            </a:r>
            <a:r>
              <a:rPr lang="es-MX" err="1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valorLuz</a:t>
            </a:r>
            <a:r>
              <a:rPr lang="es-MX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2"/>
            <a:r>
              <a:rPr lang="es-MX"/>
              <a:t>Por último, ve a Label1.Text y haz:</a:t>
            </a:r>
          </a:p>
          <a:p>
            <a:pPr lvl="3"/>
            <a:r>
              <a:rPr lang="en-US">
                <a:solidFill>
                  <a:srgbClr val="2666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Label1.Text to </a:t>
            </a:r>
            <a:r>
              <a:rPr lang="en-US">
                <a:solidFill>
                  <a:srgbClr val="2D17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value for key </a:t>
            </a:r>
            <a:r>
              <a:rPr lang="en-US" b="1">
                <a:solidFill>
                  <a:srgbClr val="B32D5E"/>
                </a:solidFill>
              </a:rPr>
              <a:t>"</a:t>
            </a:r>
            <a:r>
              <a:rPr lang="en-US" b="1" err="1">
                <a:solidFill>
                  <a:srgbClr val="B32D5E"/>
                </a:solidFill>
              </a:rPr>
              <a:t>valorLuz</a:t>
            </a:r>
            <a:r>
              <a:rPr lang="en-US" b="1">
                <a:solidFill>
                  <a:srgbClr val="B32D5E"/>
                </a:solidFill>
              </a:rPr>
              <a:t>" </a:t>
            </a:r>
            <a:r>
              <a:rPr lang="en-US">
                <a:solidFill>
                  <a:srgbClr val="2D17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dictionary</a:t>
            </a:r>
            <a:r>
              <a:rPr lang="en-US"/>
              <a:t> get </a:t>
            </a:r>
            <a:r>
              <a:rPr lang="en-US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</a:t>
            </a:r>
            <a:r>
              <a:rPr lang="en-US" err="1">
                <a:solidFill>
                  <a:srgbClr val="D05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valorLuz</a:t>
            </a:r>
            <a:endParaRPr lang="en-US">
              <a:solidFill>
                <a:srgbClr val="D05F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A5277D-8994-9017-A6D1-23AE6E6A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14" y="2675213"/>
            <a:ext cx="56483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92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06B8E-14C0-BC78-4039-38868060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Probar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AEC07E-89B6-7F0E-D5BC-5F093898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/>
              <a:t>Abre tu proyecto en App Inventor</a:t>
            </a:r>
          </a:p>
          <a:p>
            <a:r>
              <a:rPr lang="es-MX"/>
              <a:t>Conecta tu celular con el MIT AI2 </a:t>
            </a:r>
            <a:r>
              <a:rPr lang="es-MX" err="1"/>
              <a:t>Companion</a:t>
            </a:r>
            <a:endParaRPr lang="es-MX"/>
          </a:p>
          <a:p>
            <a:r>
              <a:rPr lang="es-MX"/>
              <a:t>Verifica que </a:t>
            </a:r>
            <a:r>
              <a:rPr lang="es-MX" err="1"/>
              <a:t>Firebase</a:t>
            </a:r>
            <a:r>
              <a:rPr lang="es-MX"/>
              <a:t> esté conectado</a:t>
            </a:r>
          </a:p>
        </p:txBody>
      </p:sp>
    </p:spTree>
    <p:extLst>
      <p:ext uri="{BB962C8B-B14F-4D97-AF65-F5344CB8AC3E}">
        <p14:creationId xmlns:p14="http://schemas.microsoft.com/office/powerpoint/2010/main" val="426041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F87BD0-070B-C1AB-0F27-F3887564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s-MX" sz="2800"/>
              <a:t>Crecimiento urbano y demanda de servicios en Tijuana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25633D-C5F8-A8B6-8366-F2E45AF10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s-MX" sz="1800"/>
              <a:t>Tijuana es una de las ciudades de mayor crecimiento en México, con una población estimada de </a:t>
            </a:r>
            <a:r>
              <a:rPr lang="es-MX" sz="1800" b="1"/>
              <a:t>1.9 millones de habitantes</a:t>
            </a:r>
            <a:r>
              <a:rPr lang="es-MX" sz="1800"/>
              <a:t> en 2023 (INEGI, 2023). Este crecimiento genera una creciente demanda de infraestructura y servicios eficientes, incluyendo energía y tecnología inteligente. Fuente: INEGI - </a:t>
            </a:r>
            <a:r>
              <a:rPr lang="es-MX" sz="1800">
                <a:hlinkClick r:id="rId2"/>
              </a:rPr>
              <a:t>Censo de Población y Vivienda 2020</a:t>
            </a:r>
            <a:endParaRPr lang="es-MX" sz="1800"/>
          </a:p>
        </p:txBody>
      </p:sp>
      <p:pic>
        <p:nvPicPr>
          <p:cNvPr id="4098" name="Picture 2" descr="Tijuana, el municipio más poblado de México: INEGI - Semanario ZETA">
            <a:extLst>
              <a:ext uri="{FF2B5EF4-FFF2-40B4-BE49-F238E27FC236}">
                <a16:creationId xmlns:a16="http://schemas.microsoft.com/office/drawing/2014/main" id="{90C89E60-6BF3-3B2F-A49E-8C795FBF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1261" y="1787124"/>
            <a:ext cx="5837780" cy="328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458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7" name="Picture 6" descr="Script de ordenador en una pantalla">
            <a:extLst>
              <a:ext uri="{FF2B5EF4-FFF2-40B4-BE49-F238E27FC236}">
                <a16:creationId xmlns:a16="http://schemas.microsoft.com/office/drawing/2014/main" id="{BBC8AAA4-52E8-D1D4-8F74-0B90DCDE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81" b="974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49C60EF-9F00-80E8-8F34-22DFC9F50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es-MX" sz="5600"/>
              <a:t>Enviar datos desde el ESP32 a una API (HTTP POST)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E409C91-F7F2-3C46-F53D-45D8A6699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07" y="4437176"/>
            <a:ext cx="4007587" cy="1290807"/>
          </a:xfrm>
        </p:spPr>
        <p:txBody>
          <a:bodyPr anchor="ctr">
            <a:normAutofit/>
          </a:bodyPr>
          <a:lstStyle/>
          <a:p>
            <a:pPr algn="l"/>
            <a:endParaRPr lang="es-MX" sz="2200"/>
          </a:p>
        </p:txBody>
      </p:sp>
    </p:spTree>
    <p:extLst>
      <p:ext uri="{BB962C8B-B14F-4D97-AF65-F5344CB8AC3E}">
        <p14:creationId xmlns:p14="http://schemas.microsoft.com/office/powerpoint/2010/main" val="375080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E404C-6BB2-EC57-8B7B-A5B6E04A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Objetivo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ABC8B-90C8-1E7A-58CF-C93B9B1E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0653579" cy="852570"/>
          </a:xfrm>
        </p:spPr>
        <p:txBody>
          <a:bodyPr/>
          <a:lstStyle/>
          <a:p>
            <a:r>
              <a:rPr lang="es-MX"/>
              <a:t>Hacer que el ESP32 lea el valor del sensor de luz y </a:t>
            </a:r>
            <a:r>
              <a:rPr lang="es-MX" b="1"/>
              <a:t>envíe ese dato</a:t>
            </a:r>
            <a:r>
              <a:rPr lang="es-MX"/>
              <a:t> a una </a:t>
            </a:r>
            <a:r>
              <a:rPr lang="es-MX" b="1"/>
              <a:t>API intermedia.</a:t>
            </a:r>
            <a:endParaRPr lang="es-MX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EF0BA0B9-2FBB-6A4B-E56C-2AA9A5D549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798338"/>
              </p:ext>
            </p:extLst>
          </p:nvPr>
        </p:nvGraphicFramePr>
        <p:xfrm>
          <a:off x="2032000" y="199398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597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5DD9B-12B4-1309-C33A-CC7474E6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Enviar datos del sensor a una API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32C0F7-3A2A-ABA1-01DE-0C4CC83DB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800" b="1"/>
              <a:t>Preparar el ambiente</a:t>
            </a:r>
          </a:p>
          <a:p>
            <a:pPr marL="571500" lvl="1" indent="-342900">
              <a:buFont typeface="+mj-lt"/>
              <a:buAutoNum type="alphaLcParenR"/>
            </a:pPr>
            <a:r>
              <a:rPr lang="es-MX" sz="2400" b="1"/>
              <a:t>Materiales que necesitas:</a:t>
            </a:r>
          </a:p>
          <a:p>
            <a:pPr lvl="2"/>
            <a:r>
              <a:rPr lang="es-MX" sz="2000"/>
              <a:t>ESP32 conectado a tu computadora.</a:t>
            </a:r>
          </a:p>
          <a:p>
            <a:pPr lvl="2"/>
            <a:r>
              <a:rPr lang="es-MX" sz="2000"/>
              <a:t>Circuito armado: </a:t>
            </a:r>
            <a:r>
              <a:rPr lang="es-MX" sz="2000" err="1"/>
              <a:t>fotoresistencia</a:t>
            </a:r>
            <a:r>
              <a:rPr lang="es-MX" sz="2000"/>
              <a:t> conectada al pin A34 y LED conectado al pin 13.</a:t>
            </a:r>
          </a:p>
          <a:p>
            <a:pPr lvl="2"/>
            <a:r>
              <a:rPr lang="es-MX" sz="2000"/>
              <a:t>Tu red </a:t>
            </a:r>
            <a:r>
              <a:rPr lang="es-MX" sz="2000" err="1"/>
              <a:t>WiFi</a:t>
            </a:r>
            <a:r>
              <a:rPr lang="es-MX" sz="2000"/>
              <a:t> con nombre (SSID) y contraseña.</a:t>
            </a:r>
          </a:p>
          <a:p>
            <a:pPr lvl="2"/>
            <a:r>
              <a:rPr lang="es-MX" sz="2000"/>
              <a:t>Computadora con el IDE de Arduino abierto.</a:t>
            </a:r>
          </a:p>
          <a:p>
            <a:endParaRPr lang="es-MX" sz="2800"/>
          </a:p>
        </p:txBody>
      </p:sp>
    </p:spTree>
    <p:extLst>
      <p:ext uri="{BB962C8B-B14F-4D97-AF65-F5344CB8AC3E}">
        <p14:creationId xmlns:p14="http://schemas.microsoft.com/office/powerpoint/2010/main" val="3382830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75E6B3-0227-16D4-4AE6-A82AAB75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Enviar datos del sensor a una API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5DD8C6-A23A-166D-32FA-59741A7E6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4418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MX" b="1"/>
              <a:t>Crear una URL para probar el envío de datos</a:t>
            </a:r>
          </a:p>
          <a:p>
            <a:pPr marL="0" indent="0">
              <a:buNone/>
            </a:pPr>
            <a:r>
              <a:rPr lang="es-MX"/>
              <a:t>Vamos a usar un servicio gratuito llamado </a:t>
            </a:r>
            <a:r>
              <a:rPr lang="es-MX" b="1" err="1"/>
              <a:t>Webhook.site</a:t>
            </a:r>
            <a:r>
              <a:rPr lang="es-MX" b="1"/>
              <a:t> </a:t>
            </a:r>
            <a:r>
              <a:rPr lang="es-MX"/>
              <a:t>que recibe datos HTTP para que puedas verlos sin necesidad de hacer tu propia API por ahora.</a:t>
            </a:r>
          </a:p>
          <a:p>
            <a:pPr marL="457200" indent="-457200">
              <a:buFont typeface="+mj-lt"/>
              <a:buAutoNum type="alphaLcParenR"/>
            </a:pPr>
            <a:r>
              <a:rPr lang="es-MX"/>
              <a:t>En tu navegador, abre: </a:t>
            </a:r>
            <a:r>
              <a:rPr lang="es-MX">
                <a:hlinkClick r:id="rId3"/>
              </a:rPr>
              <a:t>https://webhook.site</a:t>
            </a:r>
            <a:endParaRPr lang="es-MX"/>
          </a:p>
          <a:p>
            <a:pPr marL="457200" indent="-457200">
              <a:buFont typeface="+mj-lt"/>
              <a:buAutoNum type="alphaLcParenR"/>
            </a:pPr>
            <a:r>
              <a:rPr lang="es-MX"/>
              <a:t>La página te mostrará una URL única, algo así: </a:t>
            </a:r>
            <a:r>
              <a:rPr lang="es-MX">
                <a:hlinkClick r:id="rId4"/>
              </a:rPr>
              <a:t>https://webhook.site/tu-url-unica-aqui</a:t>
            </a:r>
            <a:endParaRPr lang="es-MX"/>
          </a:p>
          <a:p>
            <a:pPr marL="457200" indent="-457200">
              <a:buFont typeface="+mj-lt"/>
              <a:buAutoNum type="alphaLcParenR"/>
            </a:pPr>
            <a:r>
              <a:rPr lang="es-MX"/>
              <a:t>Copia esa URL, la usaremos para recibir los datos que envíe tu ESP32.</a:t>
            </a:r>
          </a:p>
        </p:txBody>
      </p: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1DD5BDB4-E3D2-1512-F592-BB61AB2D3596}"/>
              </a:ext>
            </a:extLst>
          </p:cNvPr>
          <p:cNvSpPr txBox="1">
            <a:spLocks/>
          </p:cNvSpPr>
          <p:nvPr/>
        </p:nvSpPr>
        <p:spPr>
          <a:xfrm>
            <a:off x="703635" y="175428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>
                <a:hlinkClick r:id="rId3"/>
              </a:rPr>
              <a:t>https://webhook.site</a:t>
            </a:r>
            <a:r>
              <a:rPr lang="es-MX"/>
              <a:t> es una herramienta web gratuita que te permite </a:t>
            </a:r>
            <a:r>
              <a:rPr lang="es-MX" b="1"/>
              <a:t>crear </a:t>
            </a:r>
            <a:r>
              <a:rPr lang="es-MX" b="1" err="1"/>
              <a:t>URLs</a:t>
            </a:r>
            <a:r>
              <a:rPr lang="es-MX" b="1"/>
              <a:t> únicas para recibir peticiones HTTP</a:t>
            </a:r>
            <a:r>
              <a:rPr lang="es-MX"/>
              <a:t> (como POST, GET, PUT, etc.) en tiempo real.</a:t>
            </a:r>
          </a:p>
          <a:p>
            <a:r>
              <a:rPr lang="es-MX" b="1"/>
              <a:t>¿Por qué es útil?</a:t>
            </a:r>
          </a:p>
          <a:p>
            <a:pPr lvl="1"/>
            <a:r>
              <a:rPr lang="es-MX"/>
              <a:t>Para probar y depurar envíos de datos sin tener que crear un servidor o base de datos.</a:t>
            </a:r>
          </a:p>
          <a:p>
            <a:pPr lvl="1"/>
            <a:r>
              <a:rPr lang="es-MX"/>
              <a:t>Para asegurarte de que el ESP32 está enviando correctamente los datos.</a:t>
            </a:r>
          </a:p>
          <a:p>
            <a:pPr lvl="1"/>
            <a:r>
              <a:rPr lang="es-MX"/>
              <a:t>Para ver exactamente qué está enviando tu dispositivo.</a:t>
            </a:r>
          </a:p>
        </p:txBody>
      </p:sp>
    </p:spTree>
    <p:extLst>
      <p:ext uri="{BB962C8B-B14F-4D97-AF65-F5344CB8AC3E}">
        <p14:creationId xmlns:p14="http://schemas.microsoft.com/office/powerpoint/2010/main" val="456934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80D3096-E106-FD85-BFC6-72357402F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94AC395D-5734-9E93-9342-8F139C319C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2" b="11057"/>
          <a:stretch>
            <a:fillRect/>
          </a:stretch>
        </p:blipFill>
        <p:spPr>
          <a:xfrm>
            <a:off x="419099" y="419100"/>
            <a:ext cx="11353802" cy="60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8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842FE8-92F4-EC88-3A47-0CEB090A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872216" cy="1132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Enviar datos del sensor a una API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419B90-08DB-25B2-D6FC-313412CE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98" y="1821238"/>
            <a:ext cx="2120637" cy="448812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FC85740-64C8-4DD8-D5C4-522AD00D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9227" y="2505057"/>
            <a:ext cx="3163824" cy="31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30EEC-E516-8D78-3E04-A4F7623A7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2619" y="1775012"/>
            <a:ext cx="3902243" cy="45343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/>
              <a:t>3. Preparar el código para ESP32</a:t>
            </a:r>
          </a:p>
          <a:p>
            <a:pPr lvl="1"/>
            <a:r>
              <a:rPr lang="en-US" sz="1700"/>
              <a:t>Ahora que tienes la URL, vamos a programar el ESP32 para:</a:t>
            </a:r>
          </a:p>
          <a:p>
            <a:pPr lvl="2"/>
            <a:r>
              <a:rPr lang="en-US" sz="1700"/>
              <a:t>Conectarse a WiFi.</a:t>
            </a:r>
          </a:p>
          <a:p>
            <a:pPr lvl="2"/>
            <a:r>
              <a:rPr lang="en-US" sz="1700"/>
              <a:t>Leer el valor del sensor fotoresistencia.</a:t>
            </a:r>
          </a:p>
          <a:p>
            <a:pPr lvl="2"/>
            <a:r>
              <a:rPr lang="en-US" sz="1700"/>
              <a:t>Encender o apagar el LED según el valor de luz.</a:t>
            </a:r>
          </a:p>
          <a:p>
            <a:pPr lvl="2"/>
            <a:r>
              <a:rPr lang="en-US" sz="1700"/>
              <a:t>Enviar el dato al URL de Webhook.site  usando HTTP POST.</a:t>
            </a:r>
          </a:p>
          <a:p>
            <a:pPr lvl="2"/>
            <a:r>
              <a:rPr lang="en-US" sz="1700">
                <a:hlinkClick r:id="rId4"/>
              </a:rPr>
              <a:t>Código 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372489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 to Use ESP32 (30 pin): Pinouts, Specs, and Examples | Cirkit Designer">
            <a:extLst>
              <a:ext uri="{FF2B5EF4-FFF2-40B4-BE49-F238E27FC236}">
                <a16:creationId xmlns:a16="http://schemas.microsoft.com/office/drawing/2014/main" id="{54AAEE72-09B4-FB94-814C-E643BA80A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38200" y="3429000"/>
            <a:ext cx="3824089" cy="210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68AAA6-FEA1-B47A-3979-F0D1EC503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89" b="94541" l="5000" r="95400">
                        <a14:foregroundMark x1="11393" y1="83161" x2="8600" y2="85856"/>
                        <a14:foregroundMark x1="19400" y1="75434" x2="17926" y2="76856"/>
                        <a14:foregroundMark x1="14400" y1="70223" x2="5000" y2="79156"/>
                        <a14:foregroundMark x1="23600" y1="82382" x2="14600" y2="91315"/>
                        <a14:foregroundMark x1="91200" y1="33002" x2="92200" y2="32754"/>
                        <a14:foregroundMark x1="72800" y1="8189" x2="70400" y2="8685"/>
                        <a14:foregroundMark x1="86400" y1="9181" x2="90000" y2="12655"/>
                        <a14:foregroundMark x1="34000" y1="91067" x2="35200" y2="92060"/>
                        <a14:foregroundMark x1="11800" y1="83871" x2="18000" y2="78164"/>
                        <a14:foregroundMark x1="84600" y1="22333" x2="88400" y2="17618"/>
                        <a14:foregroundMark x1="79000" y1="13896" x2="84200" y2="9429"/>
                        <a14:foregroundMark x1="72800" y1="54094" x2="73600" y2="52109"/>
                        <a14:foregroundMark x1="72800" y1="55583" x2="74200" y2="52605"/>
                        <a14:foregroundMark x1="50600" y1="78660" x2="87200" y2="41687"/>
                        <a14:foregroundMark x1="36400" y1="92308" x2="51000" y2="77667"/>
                        <a14:foregroundMark x1="84400" y1="45658" x2="93000" y2="36973"/>
                        <a14:foregroundMark x1="92200" y1="35980" x2="93800" y2="35980"/>
                        <a14:foregroundMark x1="93600" y1="36476" x2="94600" y2="34988"/>
                        <a14:foregroundMark x1="34600" y1="94541" x2="37800" y2="91067"/>
                        <a14:foregroundMark x1="93800" y1="36725" x2="95400" y2="34491"/>
                        <a14:foregroundMark x1="29200" y1="56824" x2="31400" y2="56079"/>
                        <a14:foregroundMark x1="42200" y1="75931" x2="44000" y2="72953"/>
                        <a14:backgroundMark x1="18800" y1="81141" x2="15000" y2="83871"/>
                        <a14:backgroundMark x1="17000" y1="75682" x2="9800" y2="81141"/>
                        <a14:backgroundMark x1="81637" y1="14246" x2="84600" y2="18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5815" y="3196972"/>
            <a:ext cx="2552421" cy="2057251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FA5EA04-4DE0-5025-C04C-EAA686EF36D5}"/>
              </a:ext>
            </a:extLst>
          </p:cNvPr>
          <p:cNvCxnSpPr/>
          <p:nvPr/>
        </p:nvCxnSpPr>
        <p:spPr>
          <a:xfrm>
            <a:off x="1536970" y="5433594"/>
            <a:ext cx="0" cy="6712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0B1A942-E72C-7B32-4F21-845B954729C7}"/>
              </a:ext>
            </a:extLst>
          </p:cNvPr>
          <p:cNvCxnSpPr>
            <a:cxnSpLocks/>
          </p:cNvCxnSpPr>
          <p:nvPr/>
        </p:nvCxnSpPr>
        <p:spPr>
          <a:xfrm>
            <a:off x="1536970" y="6104802"/>
            <a:ext cx="455902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84DC3AA-72B2-7AD2-D62B-4E8A762CA704}"/>
              </a:ext>
            </a:extLst>
          </p:cNvPr>
          <p:cNvCxnSpPr>
            <a:cxnSpLocks/>
          </p:cNvCxnSpPr>
          <p:nvPr/>
        </p:nvCxnSpPr>
        <p:spPr>
          <a:xfrm flipV="1">
            <a:off x="6096000" y="5083398"/>
            <a:ext cx="0" cy="10214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10CD41C-7E66-3AB2-F508-EBBF6249ACC4}"/>
              </a:ext>
            </a:extLst>
          </p:cNvPr>
          <p:cNvCxnSpPr>
            <a:cxnSpLocks/>
          </p:cNvCxnSpPr>
          <p:nvPr/>
        </p:nvCxnSpPr>
        <p:spPr>
          <a:xfrm>
            <a:off x="1738008" y="3290266"/>
            <a:ext cx="42477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250E8FC-FB52-6CEE-4103-302E4476EBBA}"/>
              </a:ext>
            </a:extLst>
          </p:cNvPr>
          <p:cNvCxnSpPr>
            <a:cxnSpLocks/>
          </p:cNvCxnSpPr>
          <p:nvPr/>
        </p:nvCxnSpPr>
        <p:spPr>
          <a:xfrm>
            <a:off x="1744493" y="3290266"/>
            <a:ext cx="0" cy="265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1953DE7B-5B80-12F1-0A6D-CC4DA180494B}"/>
              </a:ext>
            </a:extLst>
          </p:cNvPr>
          <p:cNvCxnSpPr>
            <a:cxnSpLocks/>
          </p:cNvCxnSpPr>
          <p:nvPr/>
        </p:nvCxnSpPr>
        <p:spPr>
          <a:xfrm flipV="1">
            <a:off x="5985753" y="3290266"/>
            <a:ext cx="0" cy="1622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0979A772-F89B-F572-880C-E3E0E2C7573B}"/>
              </a:ext>
            </a:extLst>
          </p:cNvPr>
          <p:cNvCxnSpPr>
            <a:cxnSpLocks/>
          </p:cNvCxnSpPr>
          <p:nvPr/>
        </p:nvCxnSpPr>
        <p:spPr>
          <a:xfrm>
            <a:off x="3634902" y="3121653"/>
            <a:ext cx="220169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092A83-59BD-5487-7AA1-39F7DA8FC6C3}"/>
              </a:ext>
            </a:extLst>
          </p:cNvPr>
          <p:cNvCxnSpPr>
            <a:cxnSpLocks/>
          </p:cNvCxnSpPr>
          <p:nvPr/>
        </p:nvCxnSpPr>
        <p:spPr>
          <a:xfrm>
            <a:off x="5836596" y="3121653"/>
            <a:ext cx="0" cy="16796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2E5AEC9-C49A-F994-477A-5559BA1060D7}"/>
              </a:ext>
            </a:extLst>
          </p:cNvPr>
          <p:cNvCxnSpPr>
            <a:cxnSpLocks/>
          </p:cNvCxnSpPr>
          <p:nvPr/>
        </p:nvCxnSpPr>
        <p:spPr>
          <a:xfrm>
            <a:off x="3634902" y="3121652"/>
            <a:ext cx="0" cy="43450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BF77499-21A0-9172-57FB-7275FCBC3661}"/>
              </a:ext>
            </a:extLst>
          </p:cNvPr>
          <p:cNvSpPr txBox="1"/>
          <p:nvPr/>
        </p:nvSpPr>
        <p:spPr>
          <a:xfrm>
            <a:off x="6096000" y="5611453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VCC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AD6CB4D-BACA-B465-53D2-68AAE762934C}"/>
              </a:ext>
            </a:extLst>
          </p:cNvPr>
          <p:cNvSpPr txBox="1"/>
          <p:nvPr/>
        </p:nvSpPr>
        <p:spPr>
          <a:xfrm>
            <a:off x="5966609" y="342321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GND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EF55BF7-D797-0A32-05D9-819AD71C5230}"/>
              </a:ext>
            </a:extLst>
          </p:cNvPr>
          <p:cNvSpPr txBox="1"/>
          <p:nvPr/>
        </p:nvSpPr>
        <p:spPr>
          <a:xfrm>
            <a:off x="4531468" y="2721538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DO (GPIO34)</a:t>
            </a:r>
          </a:p>
        </p:txBody>
      </p:sp>
      <p:pic>
        <p:nvPicPr>
          <p:cNvPr id="43" name="Picture 2" descr="SUTEC3D - Led Blanco UltraB 5m">
            <a:extLst>
              <a:ext uri="{FF2B5EF4-FFF2-40B4-BE49-F238E27FC236}">
                <a16:creationId xmlns:a16="http://schemas.microsoft.com/office/drawing/2014/main" id="{2AF1ED9F-8D42-B52F-B77C-65695099C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500" b="79500" l="17375" r="80000">
                        <a14:foregroundMark x1="73250" y1="28250" x2="73250" y2="26875"/>
                        <a14:foregroundMark x1="78500" y1="31500" x2="77250" y2="23875"/>
                        <a14:foregroundMark x1="77250" y1="23875" x2="70625" y2="24750"/>
                        <a14:foregroundMark x1="79750" y1="32375" x2="80000" y2="25250"/>
                        <a14:foregroundMark x1="80000" y1="25250" x2="79375" y2="24875"/>
                        <a14:foregroundMark x1="75625" y1="22625" x2="72250" y2="22500"/>
                        <a14:foregroundMark x1="29875" y1="75250" x2="25250" y2="79500"/>
                        <a14:foregroundMark x1="23625" y1="72000" x2="17375" y2="7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1340" r="17254" b="18878"/>
          <a:stretch/>
        </p:blipFill>
        <p:spPr bwMode="auto">
          <a:xfrm rot="18851028">
            <a:off x="3325727" y="593554"/>
            <a:ext cx="1281423" cy="11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Resistencia de 220 Ohm, 1/2 W - R220 1/2">
            <a:extLst>
              <a:ext uri="{FF2B5EF4-FFF2-40B4-BE49-F238E27FC236}">
                <a16:creationId xmlns:a16="http://schemas.microsoft.com/office/drawing/2014/main" id="{BBEE0395-CCDD-E01A-A006-D6CD7652C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00" b="96400" l="5300" r="97700">
                        <a14:foregroundMark x1="81400" y1="18500" x2="97600" y2="3400"/>
                        <a14:foregroundMark x1="97700" y1="1500" x2="82100" y2="14900"/>
                        <a14:foregroundMark x1="82100" y1="14900" x2="88100" y2="15500"/>
                        <a14:foregroundMark x1="86400" y1="15700" x2="75900" y2="23400"/>
                        <a14:foregroundMark x1="81100" y1="16600" x2="76700" y2="19700"/>
                        <a14:foregroundMark x1="82400" y1="14600" x2="78700" y2="18300"/>
                        <a14:foregroundMark x1="8953" y1="84738" x2="8183" y2="85367"/>
                        <a14:foregroundMark x1="22100" y1="74000" x2="21377" y2="74590"/>
                        <a14:foregroundMark x1="3789" y1="91933" x2="5300" y2="96400"/>
                        <a14:foregroundMark x1="5300" y1="96400" x2="23600" y2="79900"/>
                        <a14:foregroundMark x1="23600" y1="79900" x2="25500" y2="77100"/>
                        <a14:foregroundMark x1="22400" y1="79000" x2="6900" y2="91900"/>
                        <a14:foregroundMark x1="6900" y1="91900" x2="7000" y2="91800"/>
                        <a14:foregroundMark x1="6400" y1="93500" x2="7800" y2="92400"/>
                        <a14:foregroundMark x1="23300" y1="76800" x2="22800" y2="77800"/>
                        <a14:foregroundMark x1="23200" y1="75800" x2="22600" y2="77700"/>
                        <a14:foregroundMark x1="23600" y1="76400" x2="21900" y2="78400"/>
                        <a14:backgroundMark x1="2400" y1="88900" x2="8600" y2="86400"/>
                        <a14:backgroundMark x1="8700" y1="85300" x2="17200" y2="78800"/>
                        <a14:backgroundMark x1="17200" y1="78800" x2="19900" y2="74900"/>
                        <a14:backgroundMark x1="2800" y1="91900" x2="21200" y2="75000"/>
                        <a14:backgroundMark x1="8100" y1="85000" x2="8000" y2="85100"/>
                        <a14:backgroundMark x1="2800" y1="90000" x2="3700" y2="8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9" t="2979" r="1169" b="2977"/>
          <a:stretch/>
        </p:blipFill>
        <p:spPr bwMode="auto">
          <a:xfrm rot="2652195">
            <a:off x="2910677" y="1792512"/>
            <a:ext cx="753922" cy="7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953F33B7-7553-0603-E641-92D78EFB472A}"/>
              </a:ext>
            </a:extLst>
          </p:cNvPr>
          <p:cNvCxnSpPr>
            <a:cxnSpLocks/>
          </p:cNvCxnSpPr>
          <p:nvPr/>
        </p:nvCxnSpPr>
        <p:spPr>
          <a:xfrm flipV="1">
            <a:off x="3897976" y="1905024"/>
            <a:ext cx="2048" cy="2343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FCB9165-9134-A7BE-D50E-D311203BDE48}"/>
              </a:ext>
            </a:extLst>
          </p:cNvPr>
          <p:cNvCxnSpPr>
            <a:cxnSpLocks/>
          </p:cNvCxnSpPr>
          <p:nvPr/>
        </p:nvCxnSpPr>
        <p:spPr>
          <a:xfrm flipV="1">
            <a:off x="3781031" y="2115202"/>
            <a:ext cx="116945" cy="454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9E039156-86B5-7EC7-EB1F-6874B9E2CD35}"/>
              </a:ext>
            </a:extLst>
          </p:cNvPr>
          <p:cNvCxnSpPr>
            <a:cxnSpLocks/>
          </p:cNvCxnSpPr>
          <p:nvPr/>
        </p:nvCxnSpPr>
        <p:spPr>
          <a:xfrm flipH="1" flipV="1">
            <a:off x="2752292" y="2137921"/>
            <a:ext cx="4450" cy="1152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98FD13F0-6245-B0CE-F919-43357746353D}"/>
              </a:ext>
            </a:extLst>
          </p:cNvPr>
          <p:cNvCxnSpPr>
            <a:cxnSpLocks/>
          </p:cNvCxnSpPr>
          <p:nvPr/>
        </p:nvCxnSpPr>
        <p:spPr>
          <a:xfrm flipV="1">
            <a:off x="1944538" y="2445005"/>
            <a:ext cx="2084961" cy="518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E6EBD6D-1AAA-B11D-EBA2-C4183941AEBE}"/>
              </a:ext>
            </a:extLst>
          </p:cNvPr>
          <p:cNvCxnSpPr>
            <a:cxnSpLocks/>
          </p:cNvCxnSpPr>
          <p:nvPr/>
        </p:nvCxnSpPr>
        <p:spPr>
          <a:xfrm>
            <a:off x="4029499" y="1876276"/>
            <a:ext cx="0" cy="56872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D85C01AC-9F89-4E11-2394-CBB1CB052FEA}"/>
              </a:ext>
            </a:extLst>
          </p:cNvPr>
          <p:cNvCxnSpPr>
            <a:cxnSpLocks/>
          </p:cNvCxnSpPr>
          <p:nvPr/>
        </p:nvCxnSpPr>
        <p:spPr>
          <a:xfrm>
            <a:off x="1944538" y="2455905"/>
            <a:ext cx="0" cy="115197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888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8487AF-DB8F-8C22-B9A1-CCEEF1C47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 to Use ESP32 (30 pin): Pinouts, Specs, and Examples | Cirkit Designer">
            <a:extLst>
              <a:ext uri="{FF2B5EF4-FFF2-40B4-BE49-F238E27FC236}">
                <a16:creationId xmlns:a16="http://schemas.microsoft.com/office/drawing/2014/main" id="{F78E7780-DFA4-C301-BF48-EA5F0972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38200" y="3429000"/>
            <a:ext cx="3824089" cy="210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CC44740-C854-9476-5652-FC77F78BE9DA}"/>
              </a:ext>
            </a:extLst>
          </p:cNvPr>
          <p:cNvCxnSpPr>
            <a:cxnSpLocks/>
          </p:cNvCxnSpPr>
          <p:nvPr/>
        </p:nvCxnSpPr>
        <p:spPr>
          <a:xfrm>
            <a:off x="1744493" y="2162957"/>
            <a:ext cx="1018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ACC30CF-A9AD-931C-0FBA-F926B029B559}"/>
              </a:ext>
            </a:extLst>
          </p:cNvPr>
          <p:cNvCxnSpPr>
            <a:cxnSpLocks/>
          </p:cNvCxnSpPr>
          <p:nvPr/>
        </p:nvCxnSpPr>
        <p:spPr>
          <a:xfrm>
            <a:off x="1744493" y="2160640"/>
            <a:ext cx="0" cy="1395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C6C67D6-11F5-AC70-468E-535D025E55FD}"/>
              </a:ext>
            </a:extLst>
          </p:cNvPr>
          <p:cNvSpPr txBox="1"/>
          <p:nvPr/>
        </p:nvSpPr>
        <p:spPr>
          <a:xfrm>
            <a:off x="2756742" y="281224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GND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7FB2C9F-E632-55D5-6178-195317880887}"/>
              </a:ext>
            </a:extLst>
          </p:cNvPr>
          <p:cNvSpPr txBox="1"/>
          <p:nvPr/>
        </p:nvSpPr>
        <p:spPr>
          <a:xfrm>
            <a:off x="4027451" y="204879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(GPIO13)</a:t>
            </a:r>
          </a:p>
        </p:txBody>
      </p:sp>
      <p:pic>
        <p:nvPicPr>
          <p:cNvPr id="43" name="Picture 2" descr="SUTEC3D - Led Blanco UltraB 5m">
            <a:extLst>
              <a:ext uri="{FF2B5EF4-FFF2-40B4-BE49-F238E27FC236}">
                <a16:creationId xmlns:a16="http://schemas.microsoft.com/office/drawing/2014/main" id="{DE2448FB-09EF-1670-EF12-04AAF312E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0" b="79500" l="17375" r="80000">
                        <a14:foregroundMark x1="73250" y1="28250" x2="73250" y2="26875"/>
                        <a14:foregroundMark x1="78500" y1="31500" x2="77250" y2="23875"/>
                        <a14:foregroundMark x1="77250" y1="23875" x2="70625" y2="24750"/>
                        <a14:foregroundMark x1="79750" y1="32375" x2="80000" y2="25250"/>
                        <a14:foregroundMark x1="80000" y1="25250" x2="79375" y2="24875"/>
                        <a14:foregroundMark x1="75625" y1="22625" x2="72250" y2="22500"/>
                        <a14:foregroundMark x1="29875" y1="75250" x2="25250" y2="79500"/>
                        <a14:foregroundMark x1="23625" y1="72000" x2="17375" y2="7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1340" r="17254" b="18878"/>
          <a:stretch/>
        </p:blipFill>
        <p:spPr bwMode="auto">
          <a:xfrm rot="18851028">
            <a:off x="3325727" y="593554"/>
            <a:ext cx="1281423" cy="11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Resistencia de 220 Ohm, 1/2 W - R220 1/2">
            <a:extLst>
              <a:ext uri="{FF2B5EF4-FFF2-40B4-BE49-F238E27FC236}">
                <a16:creationId xmlns:a16="http://schemas.microsoft.com/office/drawing/2014/main" id="{6BAA3D16-78B1-9642-F558-97D00870A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0" b="96400" l="5300" r="97700">
                        <a14:foregroundMark x1="81400" y1="18500" x2="97600" y2="3400"/>
                        <a14:foregroundMark x1="97700" y1="1500" x2="82100" y2="14900"/>
                        <a14:foregroundMark x1="82100" y1="14900" x2="88100" y2="15500"/>
                        <a14:foregroundMark x1="86400" y1="15700" x2="75900" y2="23400"/>
                        <a14:foregroundMark x1="81100" y1="16600" x2="76700" y2="19700"/>
                        <a14:foregroundMark x1="82400" y1="14600" x2="78700" y2="18300"/>
                        <a14:foregroundMark x1="8953" y1="84738" x2="8183" y2="85367"/>
                        <a14:foregroundMark x1="22100" y1="74000" x2="21377" y2="74590"/>
                        <a14:foregroundMark x1="3789" y1="91933" x2="5300" y2="96400"/>
                        <a14:foregroundMark x1="5300" y1="96400" x2="23600" y2="79900"/>
                        <a14:foregroundMark x1="23600" y1="79900" x2="25500" y2="77100"/>
                        <a14:foregroundMark x1="22400" y1="79000" x2="6900" y2="91900"/>
                        <a14:foregroundMark x1="6900" y1="91900" x2="7000" y2="91800"/>
                        <a14:foregroundMark x1="6400" y1="93500" x2="7800" y2="92400"/>
                        <a14:foregroundMark x1="23300" y1="76800" x2="22800" y2="77800"/>
                        <a14:foregroundMark x1="23200" y1="75800" x2="22600" y2="77700"/>
                        <a14:foregroundMark x1="23600" y1="76400" x2="21900" y2="78400"/>
                        <a14:backgroundMark x1="2400" y1="88900" x2="8600" y2="86400"/>
                        <a14:backgroundMark x1="8700" y1="85300" x2="17200" y2="78800"/>
                        <a14:backgroundMark x1="17200" y1="78800" x2="19900" y2="74900"/>
                        <a14:backgroundMark x1="2800" y1="91900" x2="21200" y2="75000"/>
                        <a14:backgroundMark x1="8100" y1="85000" x2="8000" y2="85100"/>
                        <a14:backgroundMark x1="2800" y1="90000" x2="3700" y2="8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9" t="2979" r="1169" b="2977"/>
          <a:stretch/>
        </p:blipFill>
        <p:spPr bwMode="auto">
          <a:xfrm rot="2652195">
            <a:off x="2910677" y="1792512"/>
            <a:ext cx="753922" cy="7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44F7FB7-9C7C-9A9E-8AF1-29F3C6738360}"/>
              </a:ext>
            </a:extLst>
          </p:cNvPr>
          <p:cNvCxnSpPr>
            <a:cxnSpLocks/>
          </p:cNvCxnSpPr>
          <p:nvPr/>
        </p:nvCxnSpPr>
        <p:spPr>
          <a:xfrm flipV="1">
            <a:off x="3897976" y="1905024"/>
            <a:ext cx="2048" cy="2343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D1F5AAE2-69CF-AA15-89DC-110029504888}"/>
              </a:ext>
            </a:extLst>
          </p:cNvPr>
          <p:cNvCxnSpPr>
            <a:cxnSpLocks/>
          </p:cNvCxnSpPr>
          <p:nvPr/>
        </p:nvCxnSpPr>
        <p:spPr>
          <a:xfrm flipV="1">
            <a:off x="3781031" y="2115202"/>
            <a:ext cx="116945" cy="454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8A0DC25F-0D27-8033-E3AB-367A02C69033}"/>
              </a:ext>
            </a:extLst>
          </p:cNvPr>
          <p:cNvCxnSpPr>
            <a:cxnSpLocks/>
          </p:cNvCxnSpPr>
          <p:nvPr/>
        </p:nvCxnSpPr>
        <p:spPr>
          <a:xfrm flipV="1">
            <a:off x="1944538" y="2445005"/>
            <a:ext cx="2084961" cy="518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6F5835E-A796-98D8-CB92-D0A8D6BBDB41}"/>
              </a:ext>
            </a:extLst>
          </p:cNvPr>
          <p:cNvCxnSpPr>
            <a:cxnSpLocks/>
          </p:cNvCxnSpPr>
          <p:nvPr/>
        </p:nvCxnSpPr>
        <p:spPr>
          <a:xfrm>
            <a:off x="4029499" y="1876276"/>
            <a:ext cx="0" cy="56872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2D196430-87A6-505D-F832-634F00ED4D96}"/>
              </a:ext>
            </a:extLst>
          </p:cNvPr>
          <p:cNvCxnSpPr>
            <a:cxnSpLocks/>
          </p:cNvCxnSpPr>
          <p:nvPr/>
        </p:nvCxnSpPr>
        <p:spPr>
          <a:xfrm>
            <a:off x="1944538" y="2455905"/>
            <a:ext cx="0" cy="115197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4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0C3F69-DB07-7102-A650-3B465518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es-MX"/>
              <a:t>Uso de tecnologías IoT en México</a:t>
            </a:r>
          </a:p>
        </p:txBody>
      </p:sp>
      <p:pic>
        <p:nvPicPr>
          <p:cNvPr id="5122" name="Picture 2" descr="IoT el futuro de las Empresas en México - Nephos IT">
            <a:extLst>
              <a:ext uri="{FF2B5EF4-FFF2-40B4-BE49-F238E27FC236}">
                <a16:creationId xmlns:a16="http://schemas.microsoft.com/office/drawing/2014/main" id="{100D6D01-2E4B-C1A4-1ED5-6412BAAA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5"/>
          <a:stretch>
            <a:fillRect/>
          </a:stretch>
        </p:blipFill>
        <p:spPr bwMode="auto">
          <a:xfrm>
            <a:off x="20" y="10"/>
            <a:ext cx="12191980" cy="45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D56CB0-D626-4135-AEC5-96F62069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300"/>
              <a:t>El mercado de IoT en México crece a un ritmo anual del </a:t>
            </a:r>
            <a:r>
              <a:rPr lang="es-MX" sz="1300" b="1"/>
              <a:t>20%</a:t>
            </a:r>
            <a:r>
              <a:rPr lang="es-MX" sz="1300"/>
              <a:t>, impulsado por la adopción en sectores residenciales y urbanos, según un reporte de Statista (2024). Esto muestra el </a:t>
            </a:r>
            <a:r>
              <a:rPr lang="es-MX" sz="1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potencial y relevancia de proyectos basados en IoT</a:t>
            </a:r>
            <a:r>
              <a:rPr lang="es-MX" sz="1300"/>
              <a:t> como el que se propone. </a:t>
            </a:r>
          </a:p>
          <a:p>
            <a:pPr>
              <a:lnSpc>
                <a:spcPct val="110000"/>
              </a:lnSpc>
            </a:pPr>
            <a:r>
              <a:rPr lang="es-MX" sz="1300"/>
              <a:t>Fuente: Statista - </a:t>
            </a:r>
            <a:r>
              <a:rPr lang="es-MX" sz="1300">
                <a:hlinkClick r:id="rId3"/>
              </a:rPr>
              <a:t>Internet of Things (IoT) in Mexico, 2024</a:t>
            </a:r>
            <a:r>
              <a:rPr lang="es-MX" sz="1300"/>
              <a:t>, </a:t>
            </a:r>
            <a:r>
              <a:rPr lang="es-MX" sz="1300">
                <a:hlinkClick r:id="rId4"/>
              </a:rPr>
              <a:t>Análisis de mercado IoT</a:t>
            </a:r>
            <a:r>
              <a:rPr lang="es-MX" sz="130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34044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FB53A-7193-F7F6-EEFF-CC3FFFEF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es-MX"/>
              <a:t>Problema a resolver</a:t>
            </a:r>
          </a:p>
        </p:txBody>
      </p:sp>
      <p:pic>
        <p:nvPicPr>
          <p:cNvPr id="6146" name="Picture 2" descr="Qué es el consumo energético y por qué es importante? | Repsol">
            <a:extLst>
              <a:ext uri="{FF2B5EF4-FFF2-40B4-BE49-F238E27FC236}">
                <a16:creationId xmlns:a16="http://schemas.microsoft.com/office/drawing/2014/main" id="{F99400BE-4E2C-7C3A-ABAD-C459F90B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1" r="35126"/>
          <a:stretch>
            <a:fillRect/>
          </a:stretch>
        </p:blipFill>
        <p:spPr bwMode="auto">
          <a:xfrm>
            <a:off x="1" y="10"/>
            <a:ext cx="637336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9A3064-C98C-A82F-1ABC-6CE7B06BD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2212846"/>
            <a:ext cx="4361693" cy="4096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700"/>
              <a:t>En Tijuana, el consumo de energía en los hogares es alto y poco eficiente debido a la falta de sistemas inteligentes que permitan controlar el uso de dispositivos eléctricos.</a:t>
            </a:r>
          </a:p>
          <a:p>
            <a:pPr>
              <a:lnSpc>
                <a:spcPct val="110000"/>
              </a:lnSpc>
            </a:pPr>
            <a:r>
              <a:rPr lang="es-MX" sz="1700"/>
              <a:t>Esto genera desperdicio de energía y gastos innecesarios.</a:t>
            </a:r>
          </a:p>
          <a:p>
            <a:pPr>
              <a:lnSpc>
                <a:spcPct val="110000"/>
              </a:lnSpc>
            </a:pPr>
            <a:r>
              <a:rPr lang="es-MX" sz="1700"/>
              <a:t>No existen soluciones accesibles y prácticas que permitan monitorear el nivel de luz ambiental para encender o apagar dispositivos como un LED de manera automática y enviar esos datos para su análisis remoto.</a:t>
            </a:r>
          </a:p>
        </p:txBody>
      </p:sp>
    </p:spTree>
    <p:extLst>
      <p:ext uri="{BB962C8B-B14F-4D97-AF65-F5344CB8AC3E}">
        <p14:creationId xmlns:p14="http://schemas.microsoft.com/office/powerpoint/2010/main" val="4985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3" name="Rectangle 7192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425D-5B54-B426-3157-8710183C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s-MX"/>
              <a:t>Propuesta de solución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080001C-1700-8CEA-86D9-546824BB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1" y="1698617"/>
            <a:ext cx="6852015" cy="392277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26D24F-95F0-39D7-8026-DFE183025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010653"/>
            <a:ext cx="4924396" cy="5298707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800"/>
              <a:t>Se desarrollará un sistema IoT con </a:t>
            </a:r>
            <a:r>
              <a:rPr lang="es-MX" sz="1800" b="1"/>
              <a:t>ESP32</a:t>
            </a:r>
            <a:r>
              <a:rPr lang="es-MX" sz="1800"/>
              <a:t> y una </a:t>
            </a:r>
            <a:r>
              <a:rPr lang="es-MX" sz="1800" b="1" err="1"/>
              <a:t>fotoresistencia</a:t>
            </a:r>
            <a:r>
              <a:rPr lang="es-MX" sz="1800"/>
              <a:t> para medir la luz ambiental y controlar un </a:t>
            </a:r>
            <a:r>
              <a:rPr lang="es-MX" sz="1800" b="1"/>
              <a:t>LED</a:t>
            </a:r>
            <a:r>
              <a:rPr lang="es-MX" sz="1800"/>
              <a:t> según el nivel detectado. </a:t>
            </a:r>
          </a:p>
          <a:p>
            <a:pPr>
              <a:lnSpc>
                <a:spcPct val="110000"/>
              </a:lnSpc>
            </a:pPr>
            <a:r>
              <a:rPr lang="es-MX" sz="1800"/>
              <a:t>El ESP32 enviará los datos a </a:t>
            </a:r>
            <a:r>
              <a:rPr lang="es-MX" sz="1800" b="1" err="1"/>
              <a:t>Firebase</a:t>
            </a:r>
            <a:r>
              <a:rPr lang="es-MX" sz="1800"/>
              <a:t> </a:t>
            </a:r>
            <a:r>
              <a:rPr lang="es-MX" sz="1800" err="1"/>
              <a:t>Realtime</a:t>
            </a:r>
            <a:r>
              <a:rPr lang="es-MX" sz="1800"/>
              <a:t> </a:t>
            </a:r>
            <a:r>
              <a:rPr lang="es-MX" sz="1800" err="1"/>
              <a:t>Database</a:t>
            </a:r>
            <a:r>
              <a:rPr lang="es-MX" sz="1800"/>
              <a:t> mediante </a:t>
            </a:r>
            <a:r>
              <a:rPr lang="es-MX" sz="1800" b="1"/>
              <a:t>HTTP</a:t>
            </a:r>
            <a:r>
              <a:rPr lang="es-MX" sz="1800"/>
              <a:t> para almacenarlos y consultarlos.</a:t>
            </a:r>
          </a:p>
          <a:p>
            <a:pPr>
              <a:lnSpc>
                <a:spcPct val="110000"/>
              </a:lnSpc>
            </a:pPr>
            <a:r>
              <a:rPr lang="es-MX" sz="1800"/>
              <a:t>Una aplicación móvil creada con </a:t>
            </a:r>
            <a:r>
              <a:rPr lang="es-MX" sz="1800" b="1"/>
              <a:t>App Inventor</a:t>
            </a:r>
            <a:r>
              <a:rPr lang="es-MX" sz="1800"/>
              <a:t> mostrará en tiempo real la intensidad de luz y el estado del LED, además de graficar los datos históricos. </a:t>
            </a:r>
          </a:p>
          <a:p>
            <a:pPr>
              <a:lnSpc>
                <a:spcPct val="110000"/>
              </a:lnSpc>
            </a:pPr>
            <a:r>
              <a:rPr lang="es-MX" sz="1800"/>
              <a:t>Así, se automatiza el control de la iluminación, se registran datos para análisis y se integra hardware, software y desarrollo móvil en un solo proyecto educativo.</a:t>
            </a:r>
          </a:p>
        </p:txBody>
      </p:sp>
    </p:spTree>
    <p:extLst>
      <p:ext uri="{BB962C8B-B14F-4D97-AF65-F5344CB8AC3E}">
        <p14:creationId xmlns:p14="http://schemas.microsoft.com/office/powerpoint/2010/main" val="217284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6" name="Picture 8" descr="Firebase Brand Guidelines">
            <a:extLst>
              <a:ext uri="{FF2B5EF4-FFF2-40B4-BE49-F238E27FC236}">
                <a16:creationId xmlns:a16="http://schemas.microsoft.com/office/drawing/2014/main" id="{8B6265C6-9272-D9B5-899B-5BBC2ADF9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7824"/>
          <a:stretch>
            <a:fillRect/>
          </a:stretch>
        </p:blipFill>
        <p:spPr bwMode="auto">
          <a:xfrm>
            <a:off x="785833" y="643467"/>
            <a:ext cx="2642341" cy="24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Freeform: Shape 7182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85" name="Freeform: Shape 7184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4" name="Picture 6" descr="Que es App Inventor | Appcinking">
            <a:extLst>
              <a:ext uri="{FF2B5EF4-FFF2-40B4-BE49-F238E27FC236}">
                <a16:creationId xmlns:a16="http://schemas.microsoft.com/office/drawing/2014/main" id="{D6BD9446-EA11-1DB9-68DC-41E1DCFAD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3" r="11953" b="4"/>
          <a:stretch>
            <a:fillRect/>
          </a:stretch>
        </p:blipFill>
        <p:spPr bwMode="auto">
          <a:xfrm>
            <a:off x="794584" y="3826725"/>
            <a:ext cx="2624838" cy="239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7" name="Freeform: Shape 7186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89" name="Freeform: Shape 7188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10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377A5CAB-E1A4-3FA4-EB63-B6E42EAD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5469" y="2654596"/>
            <a:ext cx="3581061" cy="154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ódulo Fotosensitivo de 3 Pines - SANDOROBOTICS">
            <a:extLst>
              <a:ext uri="{FF2B5EF4-FFF2-40B4-BE49-F238E27FC236}">
                <a16:creationId xmlns:a16="http://schemas.microsoft.com/office/drawing/2014/main" id="{39C69C30-0D58-06DB-2768-3472D01F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" r="2" b="2075"/>
          <a:stretch>
            <a:fillRect/>
          </a:stretch>
        </p:blipFill>
        <p:spPr bwMode="auto">
          <a:xfrm>
            <a:off x="8771912" y="631704"/>
            <a:ext cx="2626168" cy="24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6DFAD9-01CB-65BE-29DB-3183EB3864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04" r="14817"/>
          <a:stretch>
            <a:fillRect/>
          </a:stretch>
        </p:blipFill>
        <p:spPr>
          <a:xfrm>
            <a:off x="8764592" y="3810893"/>
            <a:ext cx="2640807" cy="24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A6B43D-C435-51C8-F8FC-C291E5DB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s-MX" sz="4000"/>
              <a:t>Hardware 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064E81AE-7A9B-98E6-C63B-252455281A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67806"/>
              </p:ext>
            </p:extLst>
          </p:nvPr>
        </p:nvGraphicFramePr>
        <p:xfrm>
          <a:off x="4608246" y="626676"/>
          <a:ext cx="6949442" cy="5852382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</a:tblPr>
              <a:tblGrid>
                <a:gridCol w="2689172">
                  <a:extLst>
                    <a:ext uri="{9D8B030D-6E8A-4147-A177-3AD203B41FA5}">
                      <a16:colId xmlns:a16="http://schemas.microsoft.com/office/drawing/2014/main" val="2982382204"/>
                    </a:ext>
                  </a:extLst>
                </a:gridCol>
                <a:gridCol w="1230407">
                  <a:extLst>
                    <a:ext uri="{9D8B030D-6E8A-4147-A177-3AD203B41FA5}">
                      <a16:colId xmlns:a16="http://schemas.microsoft.com/office/drawing/2014/main" val="604062319"/>
                    </a:ext>
                  </a:extLst>
                </a:gridCol>
                <a:gridCol w="3029863">
                  <a:extLst>
                    <a:ext uri="{9D8B030D-6E8A-4147-A177-3AD203B41FA5}">
                      <a16:colId xmlns:a16="http://schemas.microsoft.com/office/drawing/2014/main" val="194723954"/>
                    </a:ext>
                  </a:extLst>
                </a:gridCol>
              </a:tblGrid>
              <a:tr h="513184">
                <a:tc>
                  <a:txBody>
                    <a:bodyPr/>
                    <a:lstStyle/>
                    <a:p>
                      <a:r>
                        <a:rPr lang="es-MX" sz="1700" b="0" cap="none" spc="0">
                          <a:solidFill>
                            <a:schemeClr val="bg1"/>
                          </a:solidFill>
                        </a:rPr>
                        <a:t>Material de Hardware</a:t>
                      </a:r>
                    </a:p>
                  </a:txBody>
                  <a:tcPr marL="140945" marR="108419" marT="108419" marB="108419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b="0" cap="none" spc="0">
                          <a:solidFill>
                            <a:schemeClr val="bg1"/>
                          </a:solidFill>
                        </a:rPr>
                        <a:t>Cantidad</a:t>
                      </a:r>
                    </a:p>
                  </a:txBody>
                  <a:tcPr marL="140945" marR="108419" marT="108419" marB="1084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b="0" cap="none" spc="0">
                          <a:solidFill>
                            <a:schemeClr val="bg1"/>
                          </a:solidFill>
                        </a:rPr>
                        <a:t>Descripción / Uso</a:t>
                      </a:r>
                    </a:p>
                  </a:txBody>
                  <a:tcPr marL="140945" marR="108419" marT="108419" marB="1084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707339"/>
                  </a:ext>
                </a:extLst>
              </a:tr>
              <a:tr h="513184"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ESP32</a:t>
                      </a:r>
                    </a:p>
                  </a:txBody>
                  <a:tcPr marL="140945" marR="108419" marT="108419" marB="10841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Microcontrolador con WiFi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9969"/>
                  </a:ext>
                </a:extLst>
              </a:tr>
              <a:tr h="766162"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Fotoresistencia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Sensor para medir luz ambiental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7605"/>
                  </a:ext>
                </a:extLst>
              </a:tr>
              <a:tr h="766162"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Resistencia 10 k</a:t>
                      </a:r>
                      <a:r>
                        <a:rPr lang="el-GR" sz="1700" cap="none" spc="0">
                          <a:solidFill>
                            <a:schemeClr val="tx1"/>
                          </a:solidFill>
                        </a:rPr>
                        <a:t>Ω</a:t>
                      </a:r>
                    </a:p>
                  </a:txBody>
                  <a:tcPr marL="140945" marR="108419" marT="108419" marB="10841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Para conectar en serie con fotoresistencia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99096"/>
                  </a:ext>
                </a:extLst>
              </a:tr>
              <a:tr h="766162"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LED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Indicador visual (enciende/apaga)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564632"/>
                  </a:ext>
                </a:extLst>
              </a:tr>
              <a:tr h="513184"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Resistencia 220 </a:t>
                      </a:r>
                      <a:r>
                        <a:rPr lang="el-GR" sz="1700" cap="none" spc="0">
                          <a:solidFill>
                            <a:schemeClr val="tx1"/>
                          </a:solidFill>
                        </a:rPr>
                        <a:t>Ω</a:t>
                      </a:r>
                    </a:p>
                  </a:txBody>
                  <a:tcPr marL="140945" marR="108419" marT="108419" marB="10841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Para proteger el LED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85687"/>
                  </a:ext>
                </a:extLst>
              </a:tr>
              <a:tr h="513184"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Protoboard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Para montar el circuito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565350"/>
                  </a:ext>
                </a:extLst>
              </a:tr>
              <a:tr h="513184"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Cables jumper</a:t>
                      </a:r>
                    </a:p>
                  </a:txBody>
                  <a:tcPr marL="140945" marR="108419" marT="108419" marB="10841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5-10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Para realizar las conexiones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349493"/>
                  </a:ext>
                </a:extLst>
              </a:tr>
              <a:tr h="766162"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Fuente de alimentación / USB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700" cap="none" spc="0">
                          <a:solidFill>
                            <a:schemeClr val="tx1"/>
                          </a:solidFill>
                        </a:rPr>
                        <a:t>Para alimentar el ESP32</a:t>
                      </a:r>
                    </a:p>
                  </a:txBody>
                  <a:tcPr marL="140945" marR="108419" marT="108419" marB="108419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53185"/>
                  </a:ext>
                </a:extLst>
              </a:tr>
            </a:tbl>
          </a:graphicData>
        </a:graphic>
      </p:graphicFrame>
      <p:pic>
        <p:nvPicPr>
          <p:cNvPr id="5" name="Picture 4" descr="Módulo Fotosensitivo de 3 Pines - SANDOROBOTICS">
            <a:extLst>
              <a:ext uri="{FF2B5EF4-FFF2-40B4-BE49-F238E27FC236}">
                <a16:creationId xmlns:a16="http://schemas.microsoft.com/office/drawing/2014/main" id="{A7541653-D45B-9F80-E353-ACF7FDBF8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" r="2" b="2075"/>
          <a:stretch>
            <a:fillRect/>
          </a:stretch>
        </p:blipFill>
        <p:spPr bwMode="auto">
          <a:xfrm>
            <a:off x="634312" y="415136"/>
            <a:ext cx="2626168" cy="24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65628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9c7f81-ffc1-47ef-946b-de457c37e1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11A29DEFC534ABD7599C675492395" ma:contentTypeVersion="17" ma:contentTypeDescription="Create a new document." ma:contentTypeScope="" ma:versionID="316bae2be49dadd10a44c171ad83f4c6">
  <xsd:schema xmlns:xsd="http://www.w3.org/2001/XMLSchema" xmlns:xs="http://www.w3.org/2001/XMLSchema" xmlns:p="http://schemas.microsoft.com/office/2006/metadata/properties" xmlns:ns3="499c7f81-ffc1-47ef-946b-de457c37e1cf" xmlns:ns4="a943a685-8ff9-4d66-82cc-06f5a3201f8b" targetNamespace="http://schemas.microsoft.com/office/2006/metadata/properties" ma:root="true" ma:fieldsID="908524514cf2fe02ab14632d8c6da7fc" ns3:_="" ns4:_="">
    <xsd:import namespace="499c7f81-ffc1-47ef-946b-de457c37e1cf"/>
    <xsd:import namespace="a943a685-8ff9-4d66-82cc-06f5a3201f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c7f81-ffc1-47ef-946b-de457c37e1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43a685-8ff9-4d66-82cc-06f5a3201f8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114883-9736-4B62-83A3-F909362F4838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infopath/2007/PartnerControls"/>
    <ds:schemaRef ds:uri="499c7f81-ffc1-47ef-946b-de457c37e1cf"/>
    <ds:schemaRef ds:uri="http://purl.org/dc/dcmitype/"/>
    <ds:schemaRef ds:uri="http://purl.org/dc/elements/1.1/"/>
    <ds:schemaRef ds:uri="a943a685-8ff9-4d66-82cc-06f5a3201f8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91DD62B-5979-4679-9DBD-9BA66EA83F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6D60C7-2952-4171-A2DC-D0B5498221D5}">
  <ds:schemaRefs>
    <ds:schemaRef ds:uri="499c7f81-ffc1-47ef-946b-de457c37e1cf"/>
    <ds:schemaRef ds:uri="a943a685-8ff9-4d66-82cc-06f5a3201f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1cf737b-c815-404a-9895-ea78fa37944c}" enabled="0" method="" siteId="{41cf737b-c815-404a-9895-ea78fa37944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2551</Words>
  <Application>Microsoft Office PowerPoint</Application>
  <PresentationFormat>Widescreen</PresentationFormat>
  <Paragraphs>276</Paragraphs>
  <Slides>47</Slides>
  <Notes>3</Notes>
  <HiddenSlides>17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VanillaVTI</vt:lpstr>
      <vt:lpstr>Sistema IoT para el Monitoreo y Control Eficiente de la Iluminación en Espacios Urbanos de Tijuana</vt:lpstr>
      <vt:lpstr>Introducción </vt:lpstr>
      <vt:lpstr>Objetivos de Desarrollo Sostenible (ODS)</vt:lpstr>
      <vt:lpstr>Crecimiento urbano y demanda de servicios en Tijuana</vt:lpstr>
      <vt:lpstr>Uso de tecnologías IoT en México</vt:lpstr>
      <vt:lpstr>Problema a resolver</vt:lpstr>
      <vt:lpstr>Propuesta de solución </vt:lpstr>
      <vt:lpstr>PowerPoint Presentation</vt:lpstr>
      <vt:lpstr>Hardware </vt:lpstr>
      <vt:lpstr>Software</vt:lpstr>
      <vt:lpstr>Armado del circuito físico (fotoresistencia + LED + ESP32)</vt:lpstr>
      <vt:lpstr>Lectura de luz y control de LED con ESP32</vt:lpstr>
      <vt:lpstr>Enviar datos del ESP32 a Firebase Realtime Database usando HTTP POST</vt:lpstr>
      <vt:lpstr>Paso 1: Crear el proyecto en Firebase</vt:lpstr>
      <vt:lpstr>Paso 2: Configurar Realtime Database</vt:lpstr>
      <vt:lpstr>Paso 3: Configurar reglas de acceso</vt:lpstr>
      <vt:lpstr>Paso 4: Probar código</vt:lpstr>
      <vt:lpstr>Crear la app móvil en App Inventor para mostrar los datos de luz desde Firebase</vt:lpstr>
      <vt:lpstr>1. Entra a App Inventor</vt:lpstr>
      <vt:lpstr>2. Agrega los siguientes componentes en la pantalla</vt:lpstr>
      <vt:lpstr>PowerPoint Presentation</vt:lpstr>
      <vt:lpstr>3. Configura el componente Web</vt:lpstr>
      <vt:lpstr>4. Programa los bloques</vt:lpstr>
      <vt:lpstr>4. Programa los bloques</vt:lpstr>
      <vt:lpstr>4. Programa los bloques</vt:lpstr>
      <vt:lpstr>5. Instala la app de prueba en tu celular</vt:lpstr>
      <vt:lpstr>6. Prueba tu app en tiempo real (Live Test)</vt:lpstr>
      <vt:lpstr>7. Pulsa el botón "Actualizar" en la app</vt:lpstr>
      <vt:lpstr>Adaptar</vt:lpstr>
      <vt:lpstr>Adaptación </vt:lpstr>
      <vt:lpstr>PowerPoint Presentation</vt:lpstr>
      <vt:lpstr>Mostrar una gráfica en App Inventor con la evolución del valor de luz</vt:lpstr>
      <vt:lpstr>OBJETIVO</vt:lpstr>
      <vt:lpstr>CÓDIGO ESP32</vt:lpstr>
      <vt:lpstr>APP INVENTOR- Interfaz de usuario</vt:lpstr>
      <vt:lpstr>APP INVENTOR- Bloques</vt:lpstr>
      <vt:lpstr>APP INVENTOR- Bloques</vt:lpstr>
      <vt:lpstr>APP INVENTOR- Bloques</vt:lpstr>
      <vt:lpstr>Probar </vt:lpstr>
      <vt:lpstr>Enviar datos desde el ESP32 a una API (HTTP POST)</vt:lpstr>
      <vt:lpstr>Objetivo </vt:lpstr>
      <vt:lpstr>Enviar datos del sensor a una API</vt:lpstr>
      <vt:lpstr>Enviar datos del sensor a una API</vt:lpstr>
      <vt:lpstr>PowerPoint Presentation</vt:lpstr>
      <vt:lpstr>Enviar datos del sensor a una API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del Carmen Vargas</dc:creator>
  <cp:lastModifiedBy>Maria del Carmen Vargas</cp:lastModifiedBy>
  <cp:revision>2</cp:revision>
  <dcterms:created xsi:type="dcterms:W3CDTF">2025-06-16T20:09:17Z</dcterms:created>
  <dcterms:modified xsi:type="dcterms:W3CDTF">2025-06-19T18:37:30Z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0x01010005511A29DEFC534ABD7599C675492395</vt:lpwstr>
  </property>
</Properties>
</file>